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34"/>
  </p:notesMasterIdLst>
  <p:handoutMasterIdLst>
    <p:handoutMasterId r:id="rId35"/>
  </p:handoutMasterIdLst>
  <p:sldIdLst>
    <p:sldId id="256" r:id="rId9"/>
    <p:sldId id="257" r:id="rId10"/>
    <p:sldId id="322" r:id="rId11"/>
    <p:sldId id="317" r:id="rId12"/>
    <p:sldId id="342" r:id="rId13"/>
    <p:sldId id="331" r:id="rId14"/>
    <p:sldId id="344" r:id="rId15"/>
    <p:sldId id="343" r:id="rId16"/>
    <p:sldId id="332" r:id="rId17"/>
    <p:sldId id="341" r:id="rId18"/>
    <p:sldId id="346" r:id="rId19"/>
    <p:sldId id="318" r:id="rId20"/>
    <p:sldId id="345" r:id="rId21"/>
    <p:sldId id="349" r:id="rId22"/>
    <p:sldId id="328" r:id="rId23"/>
    <p:sldId id="334" r:id="rId24"/>
    <p:sldId id="347" r:id="rId25"/>
    <p:sldId id="350" r:id="rId26"/>
    <p:sldId id="333" r:id="rId27"/>
    <p:sldId id="335" r:id="rId28"/>
    <p:sldId id="336" r:id="rId29"/>
    <p:sldId id="351" r:id="rId30"/>
    <p:sldId id="266" r:id="rId31"/>
    <p:sldId id="267" r:id="rId32"/>
    <p:sldId id="268" r:id="rId33"/>
  </p:sldIdLst>
  <p:sldSz cx="9144000" cy="6858000" type="screen4x3"/>
  <p:notesSz cx="6858000" cy="9144000"/>
  <p:embeddedFontLst>
    <p:embeddedFont>
      <p:font typeface="Candara" pitchFamily="34" charset="0"/>
      <p:regular r:id="rId36"/>
      <p:bold r:id="rId37"/>
      <p:italic r:id="rId38"/>
      <p:boldItalic r:id="rId39"/>
    </p:embeddedFont>
    <p:embeddedFont>
      <p:font typeface="ＭＳ Ｐゴシック" pitchFamily="34" charset="-128"/>
      <p:regular r:id="rId40"/>
    </p:embeddedFont>
    <p:embeddedFont>
      <p:font typeface="Verdana" pitchFamily="34" charset="0"/>
      <p:regular r:id="rId41"/>
      <p:bold r:id="rId42"/>
      <p:italic r:id="rId43"/>
      <p:boldItalic r:id="rId44"/>
    </p:embeddedFont>
    <p:embeddedFont>
      <p:font typeface="Calibri" pitchFamily="34" charset="0"/>
      <p:regular r:id="rId45"/>
      <p:bold r:id="rId46"/>
      <p:italic r:id="rId47"/>
      <p:boldItalic r:id="rId48"/>
    </p:embeddedFont>
    <p:embeddedFont>
      <p:font typeface="Georgia" pitchFamily="18"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5" autoAdjust="0"/>
    <p:restoredTop sz="82238" autoAdjust="0"/>
  </p:normalViewPr>
  <p:slideViewPr>
    <p:cSldViewPr snapToGrid="0" showGuides="1">
      <p:cViewPr>
        <p:scale>
          <a:sx n="66" d="100"/>
          <a:sy n="66" d="100"/>
        </p:scale>
        <p:origin x="-1482" y="-6"/>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66" d="100"/>
          <a:sy n="66" d="100"/>
        </p:scale>
        <p:origin x="1598" y="38"/>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4.fntdata"/><Relationship Id="rId21" Type="http://schemas.openxmlformats.org/officeDocument/2006/relationships/slide" Target="slides/slide13.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16.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44467" y="85642"/>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a:t>
            </a:r>
            <a:r>
              <a:rPr lang="en-US" sz="900" b="0" dirty="0">
                <a:latin typeface="Arial" panose="020B0604020202020204" pitchFamily="34" charset="0"/>
                <a:ea typeface="ＭＳ Ｐゴシック" pitchFamily="34" charset="-128"/>
                <a:cs typeface="Arial" panose="020B0604020202020204" pitchFamily="34" charset="0"/>
              </a:rPr>
              <a:t>                                                         AWS</a:t>
            </a:r>
            <a:r>
              <a:rPr lang="en-US" sz="900" b="0" baseline="0" dirty="0">
                <a:latin typeface="Arial" panose="020B0604020202020204" pitchFamily="34" charset="0"/>
                <a:ea typeface="ＭＳ Ｐゴシック" pitchFamily="34" charset="-128"/>
                <a:cs typeface="Arial" panose="020B0604020202020204" pitchFamily="34" charset="0"/>
              </a:rPr>
              <a:t> Storage Services</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7821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r>
              <a:rPr lang="en-US" dirty="0"/>
              <a:t>Step 1 : Go to EC2 dashboard and click on Volume</a:t>
            </a:r>
          </a:p>
          <a:p>
            <a:r>
              <a:rPr lang="en-US" dirty="0"/>
              <a:t>Step 2 : Click on Create volume</a:t>
            </a:r>
          </a:p>
          <a:p>
            <a:r>
              <a:rPr lang="en-US" dirty="0"/>
              <a:t>Step 3 : Select Volume type and Add a Tag</a:t>
            </a:r>
          </a:p>
          <a:p>
            <a:r>
              <a:rPr lang="en-US" dirty="0"/>
              <a:t>Step 4 : Click on Create Volume</a:t>
            </a:r>
            <a:r>
              <a:rPr lang="en-US" baseline="0" dirty="0"/>
              <a:t> button</a:t>
            </a:r>
          </a:p>
          <a:p>
            <a:r>
              <a:rPr lang="en-US" baseline="0" dirty="0"/>
              <a:t>Step 5:  Select the volume and attach it</a:t>
            </a:r>
          </a:p>
          <a:p>
            <a:r>
              <a:rPr lang="en-US" baseline="0" dirty="0"/>
              <a:t>Step 6: Note the Linux Device path </a:t>
            </a:r>
          </a:p>
          <a:p>
            <a:endParaRPr lang="en-US" baseline="0" dirty="0"/>
          </a:p>
          <a:p>
            <a:r>
              <a:rPr lang="en-US" baseline="0" dirty="0"/>
              <a:t>Step 7 : Click on Attach button</a:t>
            </a:r>
          </a:p>
          <a:p>
            <a:endParaRPr lang="en-US" baseline="0" dirty="0"/>
          </a:p>
          <a:p>
            <a:r>
              <a:rPr lang="en-US" baseline="0" dirty="0"/>
              <a:t>For Mounting your Volume , Go to Putty and type the below command</a:t>
            </a:r>
          </a:p>
          <a:p>
            <a:endParaRPr lang="en-US" baseline="0" dirty="0"/>
          </a:p>
          <a:p>
            <a:r>
              <a:rPr lang="en-US" baseline="0" dirty="0"/>
              <a:t>Step 1 : lsblk</a:t>
            </a:r>
          </a:p>
          <a:p>
            <a:r>
              <a:rPr lang="en-US" baseline="0" dirty="0"/>
              <a:t>Step 2 : sudo file – s /dev/xvdf</a:t>
            </a:r>
          </a:p>
          <a:p>
            <a:endParaRPr lang="en-US" baseline="0" dirty="0"/>
          </a:p>
          <a:p>
            <a:endParaRPr lang="en-US" baseline="0" dirty="0"/>
          </a:p>
          <a:p>
            <a:r>
              <a:rPr lang="en-US" baseline="0" dirty="0"/>
              <a:t>Step 3 : sudo file –s /dev/xvda1</a:t>
            </a:r>
          </a:p>
          <a:p>
            <a:endParaRPr lang="en-US" baseline="0" dirty="0"/>
          </a:p>
          <a:p>
            <a:endParaRPr lang="en-US" baseline="0" dirty="0"/>
          </a:p>
          <a:p>
            <a:r>
              <a:rPr lang="en-US" baseline="0" dirty="0"/>
              <a:t>Step 4 : sudo mkfs -t ext4  /dev/xvdf</a:t>
            </a:r>
          </a:p>
          <a:p>
            <a:endParaRPr lang="en-US" baseline="0" dirty="0"/>
          </a:p>
          <a:p>
            <a:endParaRPr lang="en-US" baseline="0" dirty="0"/>
          </a:p>
          <a:p>
            <a:r>
              <a:rPr lang="en-US" baseline="0" dirty="0"/>
              <a:t>Step 5 : sudo mkdir /data</a:t>
            </a:r>
            <a:endParaRPr lang="en-US" dirty="0"/>
          </a:p>
          <a:p>
            <a:endParaRPr lang="en-US" dirty="0"/>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46788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Tree>
    <p:extLst>
      <p:ext uri="{BB962C8B-B14F-4D97-AF65-F5344CB8AC3E}">
        <p14:creationId xmlns:p14="http://schemas.microsoft.com/office/powerpoint/2010/main" val="2307361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Tree>
    <p:extLst>
      <p:ext uri="{BB962C8B-B14F-4D97-AF65-F5344CB8AC3E}">
        <p14:creationId xmlns:p14="http://schemas.microsoft.com/office/powerpoint/2010/main" val="3301018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Tree>
    <p:extLst>
      <p:ext uri="{BB962C8B-B14F-4D97-AF65-F5344CB8AC3E}">
        <p14:creationId xmlns:p14="http://schemas.microsoft.com/office/powerpoint/2010/main" val="3945260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normAutofit fontScale="92500" lnSpcReduction="20000"/>
          </a:bodyPr>
          <a:lstStyle/>
          <a:p>
            <a:r>
              <a:rPr lang="en-US" sz="1600" b="1" dirty="0"/>
              <a:t>Follow the steps to Create a S3 Bucket and upload the file into the bucket</a:t>
            </a:r>
          </a:p>
          <a:p>
            <a:endParaRPr lang="en-US" dirty="0"/>
          </a:p>
          <a:p>
            <a:r>
              <a:rPr lang="en-US" dirty="0"/>
              <a:t>Step 1 :  Choose S3 under storage service and click on Create Bucket button</a:t>
            </a:r>
          </a:p>
          <a:p>
            <a:endParaRPr lang="en-US" dirty="0"/>
          </a:p>
          <a:p>
            <a:r>
              <a:rPr lang="en-US" dirty="0"/>
              <a:t>Step 2 :  Provide a Bucket Name and choose the Region</a:t>
            </a:r>
          </a:p>
          <a:p>
            <a:endParaRPr lang="en-US" dirty="0"/>
          </a:p>
          <a:p>
            <a:r>
              <a:rPr lang="en-US" dirty="0"/>
              <a:t>Step 3 : Click on</a:t>
            </a:r>
            <a:r>
              <a:rPr lang="en-US" baseline="0" dirty="0"/>
              <a:t> Next </a:t>
            </a:r>
          </a:p>
          <a:p>
            <a:endParaRPr lang="en-US" baseline="0" dirty="0"/>
          </a:p>
          <a:p>
            <a:r>
              <a:rPr lang="en-US" baseline="0" dirty="0"/>
              <a:t>Step 4:  Don’t change anything in SetProperties window and click Next</a:t>
            </a:r>
          </a:p>
          <a:p>
            <a:endParaRPr lang="en-US" baseline="0" dirty="0"/>
          </a:p>
          <a:p>
            <a:r>
              <a:rPr lang="en-US" baseline="0" dirty="0"/>
              <a:t>Step 5:  You can add one more Account and click on Read permission click on Save button</a:t>
            </a:r>
          </a:p>
          <a:p>
            <a:endParaRPr lang="en-US" baseline="0" dirty="0"/>
          </a:p>
          <a:p>
            <a:r>
              <a:rPr lang="en-US" baseline="0" dirty="0"/>
              <a:t>Step 6 :  If you want give the public read permission to this bucket and click on Next</a:t>
            </a:r>
          </a:p>
          <a:p>
            <a:endParaRPr lang="en-US" baseline="0" dirty="0"/>
          </a:p>
          <a:p>
            <a:r>
              <a:rPr lang="en-US" baseline="0" dirty="0"/>
              <a:t>Step 7:  Review it and click on Create Bucket button</a:t>
            </a:r>
          </a:p>
          <a:p>
            <a:endParaRPr lang="en-US" baseline="0" dirty="0"/>
          </a:p>
          <a:p>
            <a:r>
              <a:rPr lang="en-US" baseline="0" dirty="0"/>
              <a:t>Step 8:  Close this window and see your Bucket from list</a:t>
            </a:r>
          </a:p>
          <a:p>
            <a:endParaRPr lang="en-US" baseline="0" dirty="0"/>
          </a:p>
          <a:p>
            <a:r>
              <a:rPr lang="en-US" baseline="0" dirty="0"/>
              <a:t>Step 9:  Click on your Bucket and go to properties tab</a:t>
            </a:r>
          </a:p>
          <a:p>
            <a:endParaRPr lang="en-US" baseline="0" dirty="0"/>
          </a:p>
          <a:p>
            <a:r>
              <a:rPr lang="en-US" baseline="0" dirty="0"/>
              <a:t>Step 10 : Click on Static web hosting tab</a:t>
            </a:r>
          </a:p>
          <a:p>
            <a:endParaRPr lang="en-US" baseline="0" dirty="0"/>
          </a:p>
          <a:p>
            <a:r>
              <a:rPr lang="en-US" baseline="0" dirty="0"/>
              <a:t>Step 11 :  choose “use this bucket to host your web site “</a:t>
            </a:r>
          </a:p>
          <a:p>
            <a:endParaRPr lang="en-US" baseline="0" dirty="0"/>
          </a:p>
          <a:p>
            <a:r>
              <a:rPr lang="en-US" baseline="0" dirty="0"/>
              <a:t>Step 12 : Provide the index document name and click on Save button</a:t>
            </a:r>
          </a:p>
          <a:p>
            <a:endParaRPr lang="en-US" baseline="0" dirty="0"/>
          </a:p>
          <a:p>
            <a:r>
              <a:rPr lang="en-US" baseline="0" dirty="0"/>
              <a:t>Step 13 : Come to Overview tab and choose a file and upload it</a:t>
            </a:r>
          </a:p>
          <a:p>
            <a:endParaRPr lang="en-US" baseline="0" dirty="0"/>
          </a:p>
          <a:p>
            <a:r>
              <a:rPr lang="en-US" baseline="0" dirty="0"/>
              <a:t>Step 14 : Click on the file you uploaded</a:t>
            </a:r>
          </a:p>
          <a:p>
            <a:endParaRPr lang="en-US" baseline="0" dirty="0"/>
          </a:p>
          <a:p>
            <a:r>
              <a:rPr lang="en-US" baseline="0" dirty="0"/>
              <a:t>Step 15 : Click on make public button</a:t>
            </a:r>
          </a:p>
          <a:p>
            <a:endParaRPr lang="en-US" baseline="0" dirty="0"/>
          </a:p>
          <a:p>
            <a:r>
              <a:rPr lang="en-US" baseline="0" dirty="0"/>
              <a:t>Step 16: Click on the link and see your file</a:t>
            </a:r>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866557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000" dirty="0" smtClean="0">
                <a:solidFill>
                  <a:schemeClr val="tx1"/>
                </a:solidFill>
                <a:latin typeface="Arial" panose="020B0604020202020204" pitchFamily="34" charset="0"/>
                <a:cs typeface="Arial" pitchFamily="34" charset="0"/>
              </a:rPr>
              <a:t>Even lower cost than Amazon S3 with Same high durability.</a:t>
            </a:r>
            <a:endParaRPr lang="en-US" sz="1000" dirty="0" smtClean="0"/>
          </a:p>
          <a:p>
            <a:pPr>
              <a:buFont typeface="Wingdings" panose="05000000000000000000" pitchFamily="2" charset="2"/>
              <a:buChar char="§"/>
            </a:pPr>
            <a:endParaRPr lang="en-US" sz="1000" dirty="0" smtClean="0"/>
          </a:p>
          <a:p>
            <a:pPr>
              <a:buFont typeface="Wingdings" panose="05000000000000000000" pitchFamily="2" charset="2"/>
              <a:buChar char="§"/>
            </a:pPr>
            <a:r>
              <a:rPr lang="en-US" sz="1000" dirty="0" smtClean="0"/>
              <a:t>With Amazon Glacier, customers can reliably store large or small amounts of data for as little as $0.01 per gigabyte per month, which is always better then on-premises solutions </a:t>
            </a:r>
            <a:endParaRPr lang="en-US" dirty="0"/>
          </a:p>
        </p:txBody>
      </p:sp>
    </p:spTree>
    <p:extLst>
      <p:ext uri="{BB962C8B-B14F-4D97-AF65-F5344CB8AC3E}">
        <p14:creationId xmlns:p14="http://schemas.microsoft.com/office/powerpoint/2010/main" val="2051261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sz="1000" dirty="0" smtClean="0"/>
          </a:p>
          <a:p>
            <a:pPr>
              <a:buFont typeface="Wingdings" panose="05000000000000000000" pitchFamily="2" charset="2"/>
              <a:buChar char="§"/>
            </a:pPr>
            <a:r>
              <a:rPr lang="en-US" sz="1000" dirty="0" smtClean="0"/>
              <a:t>Amazon Glacier allows us to pay only for what we use. </a:t>
            </a:r>
          </a:p>
          <a:p>
            <a:pPr marL="0" indent="0">
              <a:buNone/>
            </a:pPr>
            <a:r>
              <a:rPr lang="en-US" sz="1000" dirty="0" smtClean="0"/>
              <a:t>. </a:t>
            </a:r>
          </a:p>
          <a:p>
            <a:pPr>
              <a:buFont typeface="Wingdings" panose="05000000000000000000" pitchFamily="2" charset="2"/>
              <a:buChar char="§"/>
            </a:pPr>
            <a:r>
              <a:rPr lang="en-US" sz="1000" dirty="0" smtClean="0"/>
              <a:t>For data archiving and backup  no need to pay any upfront money.one can pay the low price for storage, and can scale your usage up or down as needed .</a:t>
            </a:r>
          </a:p>
          <a:p>
            <a:pPr>
              <a:buFont typeface="Wingdings" panose="05000000000000000000" pitchFamily="2" charset="2"/>
              <a:buChar char="§"/>
            </a:pPr>
            <a:endParaRPr lang="en-US" sz="1000" dirty="0" smtClean="0"/>
          </a:p>
          <a:p>
            <a:pPr>
              <a:buFont typeface="Wingdings" panose="05000000000000000000" pitchFamily="2" charset="2"/>
              <a:buChar char="§"/>
            </a:pPr>
            <a:r>
              <a:rPr lang="en-US" sz="1000" dirty="0" smtClean="0"/>
              <a:t>It is easy to use. </a:t>
            </a:r>
          </a:p>
          <a:p>
            <a:pPr>
              <a:buFont typeface="Wingdings" panose="05000000000000000000" pitchFamily="2" charset="2"/>
              <a:buChar char="§"/>
            </a:pPr>
            <a:r>
              <a:rPr lang="en-US" sz="1000" dirty="0" smtClean="0"/>
              <a:t>Amazon Glacier is the only cloud archive storage service that allows you to query data in place and retrieve only the subset of data you need from within an archive</a:t>
            </a:r>
            <a:endParaRPr lang="en-US" sz="1000" dirty="0"/>
          </a:p>
        </p:txBody>
      </p:sp>
    </p:spTree>
    <p:extLst>
      <p:ext uri="{BB962C8B-B14F-4D97-AF65-F5344CB8AC3E}">
        <p14:creationId xmlns:p14="http://schemas.microsoft.com/office/powerpoint/2010/main" val="155904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Just Say No :--</a:t>
            </a:r>
          </a:p>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 capital investment </a:t>
            </a:r>
          </a:p>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No commitment </a:t>
            </a:r>
          </a:p>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 No capacity planning </a:t>
            </a:r>
          </a:p>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 No idle capacity </a:t>
            </a:r>
          </a:p>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 No onerous media handling </a:t>
            </a:r>
          </a:p>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 No complex technology refreshes </a:t>
            </a:r>
          </a:p>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 No undifferentiated heavy lifting</a:t>
            </a:r>
            <a:endParaRPr lang="en-US" dirty="0"/>
          </a:p>
        </p:txBody>
      </p:sp>
    </p:spTree>
    <p:extLst>
      <p:ext uri="{BB962C8B-B14F-4D97-AF65-F5344CB8AC3E}">
        <p14:creationId xmlns:p14="http://schemas.microsoft.com/office/powerpoint/2010/main" val="170684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3398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sz="1000" dirty="0"/>
              <a:t>Amazon EBS</a:t>
            </a:r>
          </a:p>
          <a:p>
            <a:pPr lvl="1"/>
            <a:r>
              <a:rPr lang="en-US" sz="1000" dirty="0"/>
              <a:t>Amazon S3 </a:t>
            </a:r>
          </a:p>
          <a:p>
            <a:pPr lvl="1"/>
            <a:r>
              <a:rPr lang="en-US" sz="1000" dirty="0"/>
              <a:t>Amazon Glacier</a:t>
            </a:r>
          </a:p>
          <a:p>
            <a:pPr lvl="1"/>
            <a:r>
              <a:rPr lang="en-US" sz="1000" dirty="0"/>
              <a:t>AWS Storage gateway</a:t>
            </a:r>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r>
              <a:rPr lang="en-US" dirty="0"/>
              <a:t>Iscsi</a:t>
            </a:r>
            <a:r>
              <a:rPr lang="en-US" baseline="0" dirty="0"/>
              <a:t> -  </a:t>
            </a:r>
            <a:r>
              <a:rPr lang="en-US" sz="1000" b="0" i="0" kern="1200" dirty="0">
                <a:solidFill>
                  <a:schemeClr val="tx1"/>
                </a:solidFill>
                <a:effectLst/>
                <a:latin typeface="Arial" panose="020B0604020202020204" pitchFamily="34" charset="0"/>
                <a:ea typeface="+mn-ea"/>
                <a:cs typeface="Arial" pitchFamily="34" charset="0"/>
              </a:rPr>
              <a:t>Internet Small Computer Systems Interface, an Internet </a:t>
            </a:r>
            <a:r>
              <a:rPr lang="en-US" sz="1000" b="1" i="0" kern="1200" dirty="0">
                <a:solidFill>
                  <a:schemeClr val="tx1"/>
                </a:solidFill>
                <a:effectLst/>
                <a:latin typeface="Arial" panose="020B0604020202020204" pitchFamily="34" charset="0"/>
                <a:ea typeface="+mn-ea"/>
                <a:cs typeface="Arial" pitchFamily="34" charset="0"/>
              </a:rPr>
              <a:t>Protocol</a:t>
            </a:r>
            <a:r>
              <a:rPr lang="en-US" sz="1000" b="0" i="0" kern="1200" dirty="0">
                <a:solidFill>
                  <a:schemeClr val="tx1"/>
                </a:solidFill>
                <a:effectLst/>
                <a:latin typeface="Arial" panose="020B0604020202020204" pitchFamily="34" charset="0"/>
                <a:ea typeface="+mn-ea"/>
                <a:cs typeface="Arial" pitchFamily="34" charset="0"/>
              </a:rPr>
              <a:t> (IP)-based storage networking standard for linking data storage facilities. It provides block-level access to storage devices by carrying SCSI commands over a TCP/IP network.</a:t>
            </a:r>
          </a:p>
          <a:p>
            <a:endParaRPr lang="en-US" sz="1000" b="0" i="0" kern="1200" dirty="0">
              <a:solidFill>
                <a:schemeClr val="tx1"/>
              </a:solidFill>
              <a:effectLst/>
              <a:latin typeface="Arial" panose="020B0604020202020204" pitchFamily="34" charset="0"/>
              <a:ea typeface="+mn-ea"/>
              <a:cs typeface="Arial" pitchFamily="34" charset="0"/>
            </a:endParaRPr>
          </a:p>
          <a:p>
            <a:r>
              <a:rPr lang="en-US" sz="1000" b="0" i="0" kern="1200" dirty="0">
                <a:solidFill>
                  <a:schemeClr val="tx1"/>
                </a:solidFill>
                <a:effectLst/>
                <a:latin typeface="Arial" panose="020B0604020202020204" pitchFamily="34" charset="0"/>
                <a:ea typeface="+mn-ea"/>
                <a:cs typeface="Arial" pitchFamily="34" charset="0"/>
              </a:rPr>
              <a:t>NFS :--  Network File System (</a:t>
            </a:r>
            <a:r>
              <a:rPr lang="en-US" sz="1000" b="1" i="0" kern="1200" dirty="0">
                <a:solidFill>
                  <a:schemeClr val="tx1"/>
                </a:solidFill>
                <a:effectLst/>
                <a:latin typeface="Arial" panose="020B0604020202020204" pitchFamily="34" charset="0"/>
                <a:ea typeface="+mn-ea"/>
                <a:cs typeface="Arial" pitchFamily="34" charset="0"/>
              </a:rPr>
              <a:t>NFS</a:t>
            </a:r>
            <a:r>
              <a:rPr lang="en-US" sz="1000" b="0" i="0" kern="1200" dirty="0">
                <a:solidFill>
                  <a:schemeClr val="tx1"/>
                </a:solidFill>
                <a:effectLst/>
                <a:latin typeface="Arial" panose="020B0604020202020204" pitchFamily="34" charset="0"/>
                <a:ea typeface="+mn-ea"/>
                <a:cs typeface="Arial" pitchFamily="34" charset="0"/>
              </a:rPr>
              <a:t>) is a distributed file system </a:t>
            </a:r>
            <a:r>
              <a:rPr lang="en-US" sz="1000" b="1" i="0" kern="1200" dirty="0">
                <a:solidFill>
                  <a:schemeClr val="tx1"/>
                </a:solidFill>
                <a:effectLst/>
                <a:latin typeface="Arial" panose="020B0604020202020204" pitchFamily="34" charset="0"/>
                <a:ea typeface="+mn-ea"/>
                <a:cs typeface="Arial" pitchFamily="34" charset="0"/>
              </a:rPr>
              <a:t>protocol</a:t>
            </a:r>
            <a:r>
              <a:rPr lang="en-US" sz="1000" b="0" i="0" kern="1200" dirty="0">
                <a:solidFill>
                  <a:schemeClr val="tx1"/>
                </a:solidFill>
                <a:effectLst/>
                <a:latin typeface="Arial" panose="020B0604020202020204" pitchFamily="34" charset="0"/>
                <a:ea typeface="+mn-ea"/>
                <a:cs typeface="Arial" pitchFamily="34" charset="0"/>
              </a:rPr>
              <a:t> originally developed by Sun Microsystems in 1984, allowing a user on a client computer to access files over a computer network much like local storage is accessed. </a:t>
            </a:r>
            <a:r>
              <a:rPr lang="en-US" sz="1000" b="1" i="0" kern="1200" dirty="0">
                <a:solidFill>
                  <a:schemeClr val="tx1"/>
                </a:solidFill>
                <a:effectLst/>
                <a:latin typeface="Arial" panose="020B0604020202020204" pitchFamily="34" charset="0"/>
                <a:ea typeface="+mn-ea"/>
                <a:cs typeface="Arial" pitchFamily="34" charset="0"/>
              </a:rPr>
              <a:t>NFS</a:t>
            </a:r>
            <a:r>
              <a:rPr lang="en-US" sz="1000" b="0" i="0" kern="1200" dirty="0">
                <a:solidFill>
                  <a:schemeClr val="tx1"/>
                </a:solidFill>
                <a:effectLst/>
                <a:latin typeface="Arial" panose="020B0604020202020204" pitchFamily="34" charset="0"/>
                <a:ea typeface="+mn-ea"/>
                <a:cs typeface="Arial" pitchFamily="34" charset="0"/>
              </a:rPr>
              <a:t>, like many other </a:t>
            </a:r>
            <a:r>
              <a:rPr lang="en-US" sz="1000" b="1" i="0" kern="1200" dirty="0">
                <a:solidFill>
                  <a:schemeClr val="tx1"/>
                </a:solidFill>
                <a:effectLst/>
                <a:latin typeface="Arial" panose="020B0604020202020204" pitchFamily="34" charset="0"/>
                <a:ea typeface="+mn-ea"/>
                <a:cs typeface="Arial" pitchFamily="34" charset="0"/>
              </a:rPr>
              <a:t>protocols</a:t>
            </a:r>
            <a:r>
              <a:rPr lang="en-US" sz="1000" b="0" i="0" kern="1200" dirty="0">
                <a:solidFill>
                  <a:schemeClr val="tx1"/>
                </a:solidFill>
                <a:effectLst/>
                <a:latin typeface="Arial" panose="020B0604020202020204" pitchFamily="34" charset="0"/>
                <a:ea typeface="+mn-ea"/>
                <a:cs typeface="Arial" pitchFamily="34" charset="0"/>
              </a:rPr>
              <a:t>, builds on the Open Network Computing Remote Procedure Call ...</a:t>
            </a:r>
            <a:endParaRPr lang="en-US" dirty="0"/>
          </a:p>
        </p:txBody>
      </p:sp>
    </p:spTree>
    <p:extLst>
      <p:ext uri="{BB962C8B-B14F-4D97-AF65-F5344CB8AC3E}">
        <p14:creationId xmlns:p14="http://schemas.microsoft.com/office/powerpoint/2010/main" val="4183713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000" dirty="0"/>
              <a:t>The File Gateway configuration offers on-premises servers and applications a network file share via an NFS connection.</a:t>
            </a:r>
          </a:p>
          <a:p>
            <a:pPr marL="0" indent="0">
              <a:buNone/>
            </a:pPr>
            <a:endParaRPr lang="en-US" altLang="en-US" sz="1000" dirty="0"/>
          </a:p>
          <a:p>
            <a:r>
              <a:rPr lang="en-US" sz="1000" dirty="0"/>
              <a:t>For the local performance ,File data is cached on the File Gateway and converted to objects stored in Amazon S3.</a:t>
            </a:r>
            <a:endParaRPr lang="en-US" sz="1000" dirty="0">
              <a:solidFill>
                <a:schemeClr val="tx1"/>
              </a:solidFill>
              <a:latin typeface="Arial" panose="020B0604020202020204" pitchFamily="34" charset="0"/>
              <a:cs typeface="Arial" pitchFamily="34" charset="0"/>
            </a:endParaRPr>
          </a:p>
          <a:p>
            <a:endParaRPr lang="en-US" dirty="0"/>
          </a:p>
          <a:p>
            <a:r>
              <a:rPr lang="en-US" dirty="0"/>
              <a:t>In the data center Data moves to AWS storage through a Protocol called as NFS .</a:t>
            </a:r>
          </a:p>
        </p:txBody>
      </p:sp>
    </p:spTree>
    <p:extLst>
      <p:ext uri="{BB962C8B-B14F-4D97-AF65-F5344CB8AC3E}">
        <p14:creationId xmlns:p14="http://schemas.microsoft.com/office/powerpoint/2010/main" val="131078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752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Amazon Storage gateway</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t>Amazon S3 Bucket</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marL="171450" indent="-171450">
              <a:buFont typeface="Wingdings" panose="05000000000000000000" pitchFamily="2" charset="2"/>
              <a:buChar char="Ø"/>
            </a:pPr>
            <a:endParaRPr lang="en-US" dirty="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t>AWS Glacier</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Option 1 </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Cloud storage is a critical component of cloud computing, holding the information used by applications. Big data analytics, data warehouses, Internet of Things, databases, and backup and archive applications all rely on some form of data storage architecture. Cloud storage is typically more reliable, scalable, and secure than traditional on-premises storage systems.</a:t>
            </a:r>
            <a:br>
              <a:rPr lang="en-US" sz="1000" b="0" i="0" kern="1200" dirty="0">
                <a:solidFill>
                  <a:schemeClr val="tx1"/>
                </a:solidFill>
                <a:effectLst/>
                <a:latin typeface="Arial" panose="020B0604020202020204" pitchFamily="34" charset="0"/>
                <a:ea typeface="+mn-ea"/>
                <a:cs typeface="Arial" pitchFamily="34" charset="0"/>
              </a:rPr>
            </a:br>
            <a:endParaRPr lang="en-US" sz="1000" b="0" i="0" kern="1200" dirty="0">
              <a:solidFill>
                <a:schemeClr val="tx1"/>
              </a:solidFill>
              <a:effectLst/>
              <a:latin typeface="Arial" panose="020B0604020202020204" pitchFamily="34" charset="0"/>
              <a:ea typeface="+mn-ea"/>
              <a:cs typeface="Arial" pitchFamily="34" charset="0"/>
            </a:endParaRPr>
          </a:p>
          <a:p>
            <a:r>
              <a:rPr lang="en-US" sz="1000" b="0" i="0" kern="1200" dirty="0">
                <a:solidFill>
                  <a:schemeClr val="tx1"/>
                </a:solidFill>
                <a:effectLst/>
                <a:latin typeface="Arial" panose="020B0604020202020204" pitchFamily="34" charset="0"/>
                <a:ea typeface="+mn-ea"/>
                <a:cs typeface="Arial" pitchFamily="34" charset="0"/>
              </a:rPr>
              <a:t>AWS offers a complete range of cloud storage services to support both application and archival compliance requirements. Select from object, file, and block storage services as well as cloud data migration options to start designing the foundation of your cloud IT environment.</a:t>
            </a:r>
          </a:p>
          <a:p>
            <a:endParaRPr lang="en-US" dirty="0"/>
          </a:p>
        </p:txBody>
      </p:sp>
    </p:spTree>
    <p:extLst>
      <p:ext uri="{BB962C8B-B14F-4D97-AF65-F5344CB8AC3E}">
        <p14:creationId xmlns:p14="http://schemas.microsoft.com/office/powerpoint/2010/main" val="46836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altLang="en-US" sz="1000" dirty="0" smtClean="0"/>
              <a:t>AWS provides </a:t>
            </a:r>
            <a:r>
              <a:rPr lang="en-US" sz="1000" dirty="0" smtClean="0"/>
              <a:t>Select from object, file, and block storage services as well as cloud data migration options to start designing the foundation of your cloud IT environment</a:t>
            </a:r>
            <a:endParaRPr lang="en-US" dirty="0"/>
          </a:p>
        </p:txBody>
      </p:sp>
    </p:spTree>
    <p:extLst>
      <p:ext uri="{BB962C8B-B14F-4D97-AF65-F5344CB8AC3E}">
        <p14:creationId xmlns:p14="http://schemas.microsoft.com/office/powerpoint/2010/main" val="2103858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762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Each Amazon EBS volume is automatically replicated within its Availability Zone to protect you from component failure, offering high availability and durability. </a:t>
            </a:r>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100" dirty="0" smtClean="0"/>
              <a:t>One can attach multiple volumes to single EC2 instance in the same AZ.</a:t>
            </a:r>
          </a:p>
          <a:p>
            <a:pPr marL="0" indent="0">
              <a:buNone/>
            </a:pPr>
            <a:endParaRPr lang="en-US" sz="1100" dirty="0" smtClean="0"/>
          </a:p>
          <a:p>
            <a:r>
              <a:rPr lang="en-US" sz="1100" dirty="0" smtClean="0"/>
              <a:t>One can Mount EBS as drives in EC2 instance and whenever required can be formatted.</a:t>
            </a:r>
          </a:p>
          <a:p>
            <a:pPr marL="0" indent="0">
              <a:buNone/>
            </a:pPr>
            <a:endParaRPr lang="en-US" sz="1100" dirty="0" smtClean="0"/>
          </a:p>
          <a:p>
            <a:r>
              <a:rPr lang="en-US" sz="1000" dirty="0" smtClean="0">
                <a:solidFill>
                  <a:schemeClr val="tx1"/>
                </a:solidFill>
                <a:latin typeface="Arial" panose="020B0604020202020204" pitchFamily="34" charset="0"/>
                <a:cs typeface="Arial" pitchFamily="34" charset="0"/>
              </a:rPr>
              <a:t>Each Amazon EBS volume is automatically replicated within its Availability Zone to protect the user from any </a:t>
            </a:r>
            <a:r>
              <a:rPr lang="en-US" sz="1000" dirty="0" smtClean="0"/>
              <a:t> </a:t>
            </a:r>
            <a:r>
              <a:rPr lang="en-US" sz="1000" dirty="0" smtClean="0">
                <a:solidFill>
                  <a:schemeClr val="tx1"/>
                </a:solidFill>
                <a:latin typeface="Arial" panose="020B0604020202020204" pitchFamily="34" charset="0"/>
                <a:cs typeface="Arial" pitchFamily="34" charset="0"/>
              </a:rPr>
              <a:t>component failure.</a:t>
            </a:r>
          </a:p>
          <a:p>
            <a:pPr marL="0" indent="0">
              <a:buNone/>
            </a:pPr>
            <a:endParaRPr lang="en-US" sz="1000" dirty="0" smtClean="0">
              <a:solidFill>
                <a:schemeClr val="tx1"/>
              </a:solidFill>
              <a:latin typeface="Arial" panose="020B0604020202020204" pitchFamily="34" charset="0"/>
              <a:cs typeface="Arial" pitchFamily="34" charset="0"/>
            </a:endParaRPr>
          </a:p>
          <a:p>
            <a:r>
              <a:rPr lang="en-US" sz="1000" dirty="0" smtClean="0">
                <a:solidFill>
                  <a:schemeClr val="tx1"/>
                </a:solidFill>
                <a:latin typeface="Arial" panose="020B0604020202020204" pitchFamily="34" charset="0"/>
                <a:cs typeface="Arial" pitchFamily="34" charset="0"/>
              </a:rPr>
              <a:t>It offers high availability and durability .</a:t>
            </a:r>
          </a:p>
          <a:p>
            <a:endParaRPr lang="en-US" dirty="0"/>
          </a:p>
        </p:txBody>
      </p:sp>
    </p:spTree>
    <p:extLst>
      <p:ext uri="{BB962C8B-B14F-4D97-AF65-F5344CB8AC3E}">
        <p14:creationId xmlns:p14="http://schemas.microsoft.com/office/powerpoint/2010/main" val="419920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dirty="0" smtClean="0"/>
              <a:t>Amazon EBS encryption offers seamless encryption of EBS data volumes, boot volumes and snapshots, eliminating the need to build and manage a secure key management infrastructure.</a:t>
            </a:r>
          </a:p>
          <a:p>
            <a:pPr marL="0" indent="0">
              <a:buNone/>
            </a:pPr>
            <a:endParaRPr lang="en-US" sz="1000" dirty="0" smtClean="0"/>
          </a:p>
          <a:p>
            <a:r>
              <a:rPr lang="en-US" sz="1000" dirty="0" smtClean="0"/>
              <a:t>Dynamically increase capacity, tune performance, and change the type of live EBS volumes. Elastic Volumes allows you to dynamically increase capacity, tune performance, and change the type of any new or existing current generation volume with no downtime or performance impact. </a:t>
            </a:r>
          </a:p>
          <a:p>
            <a:endParaRPr lang="en-US" sz="1000" dirty="0" smtClean="0">
              <a:solidFill>
                <a:schemeClr val="tx1"/>
              </a:solidFill>
              <a:latin typeface="Arial" panose="020B0604020202020204" pitchFamily="34" charset="0"/>
              <a:cs typeface="Arial" pitchFamily="34" charset="0"/>
            </a:endParaRPr>
          </a:p>
          <a:p>
            <a:r>
              <a:rPr lang="en-US" sz="1000" dirty="0" smtClean="0"/>
              <a:t>By using Amazon CloudWatch with AWS Lambda you can automate volume changes to meet the changing needs of your applications.</a:t>
            </a:r>
            <a:endParaRPr lang="en-US" sz="1000" dirty="0" smtClean="0">
              <a:solidFill>
                <a:schemeClr val="tx1"/>
              </a:solidFill>
              <a:latin typeface="Arial" panose="020B0604020202020204" pitchFamily="34" charset="0"/>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a:t>
            </a:r>
            <a:r>
              <a:rPr lang="en-US" sz="1000" b="0" i="0" kern="1200" dirty="0">
                <a:solidFill>
                  <a:schemeClr val="tx1"/>
                </a:solidFill>
                <a:effectLst/>
                <a:latin typeface="Arial" panose="020B0604020202020204" pitchFamily="34" charset="0"/>
                <a:ea typeface="+mn-ea"/>
                <a:cs typeface="Arial" pitchFamily="34" charset="0"/>
              </a:rPr>
              <a:t> </a:t>
            </a:r>
            <a:endParaRPr lang="en-US" dirty="0"/>
          </a:p>
        </p:txBody>
      </p:sp>
    </p:spTree>
    <p:extLst>
      <p:ext uri="{BB962C8B-B14F-4D97-AF65-F5344CB8AC3E}">
        <p14:creationId xmlns:p14="http://schemas.microsoft.com/office/powerpoint/2010/main" val="1458968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It allows to choose between SSD-backed or HDD-backed volumes which can deliver the performance one need for most demanding applications</a:t>
            </a:r>
            <a:r>
              <a:rPr lang="en-US" sz="1100" dirty="0"/>
              <a:t>.</a:t>
            </a:r>
          </a:p>
          <a:p>
            <a:endParaRPr lang="en-US" sz="1000" b="0" i="0" kern="1200" dirty="0">
              <a:solidFill>
                <a:schemeClr val="tx1"/>
              </a:solidFill>
              <a:effectLst/>
              <a:latin typeface="Arial" panose="020B0604020202020204" pitchFamily="34" charset="0"/>
              <a:ea typeface="+mn-ea"/>
              <a:cs typeface="Arial" pitchFamily="34" charset="0"/>
            </a:endParaRPr>
          </a:p>
          <a:p>
            <a:endParaRPr lang="en-US" sz="1000" b="0" i="0" kern="1200" dirty="0">
              <a:solidFill>
                <a:schemeClr val="tx1"/>
              </a:solidFill>
              <a:effectLst/>
              <a:latin typeface="Arial" panose="020B0604020202020204" pitchFamily="34" charset="0"/>
              <a:ea typeface="+mn-ea"/>
              <a:cs typeface="Arial" pitchFamily="34" charset="0"/>
            </a:endParaRPr>
          </a:p>
          <a:p>
            <a:r>
              <a:rPr lang="en-US" sz="1000" b="0" i="0" kern="1200" dirty="0">
                <a:solidFill>
                  <a:schemeClr val="tx1"/>
                </a:solidFill>
                <a:effectLst/>
                <a:latin typeface="Arial" panose="020B0604020202020204" pitchFamily="34" charset="0"/>
                <a:ea typeface="+mn-ea"/>
                <a:cs typeface="Arial" pitchFamily="34" charset="0"/>
              </a:rPr>
              <a:t>Each Amazon EBS volume is automatically replicated within its Availability Zone to protect you from component failure, offering high availability and durability. </a:t>
            </a:r>
            <a:endParaRPr lang="en-US" dirty="0"/>
          </a:p>
        </p:txBody>
      </p:sp>
    </p:spTree>
    <p:extLst>
      <p:ext uri="{BB962C8B-B14F-4D97-AF65-F5344CB8AC3E}">
        <p14:creationId xmlns:p14="http://schemas.microsoft.com/office/powerpoint/2010/main" val="178391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Amazon EBS Snapshots are stored incrementally: only the blocks that have changed after your last snapshot are saved, and you are billed only for the changed blocks. If you have a device with 100 GB of data but only 5 GB has changed after your last snapshot, a subsequent snapshot consumes only 5 additional GB and you are billed only for the additional 5 GB of snapshot storage, even though both the earlier and later snapshots appear complete.</a:t>
            </a:r>
          </a:p>
          <a:p>
            <a:r>
              <a:rPr lang="en-US" sz="1000" dirty="0"/>
              <a:t>When one delete a snapshot :-</a:t>
            </a:r>
            <a:endParaRPr lang="en-US" sz="1000" b="0" i="0" kern="1200" dirty="0">
              <a:solidFill>
                <a:schemeClr val="tx1"/>
              </a:solidFill>
              <a:effectLst/>
              <a:latin typeface="Arial" panose="020B0604020202020204" pitchFamily="34" charset="0"/>
              <a:ea typeface="+mn-ea"/>
              <a:cs typeface="Arial" pitchFamily="34" charset="0"/>
            </a:endParaRPr>
          </a:p>
          <a:p>
            <a:r>
              <a:rPr lang="en-US" sz="1000" b="0" i="0" kern="1200" dirty="0">
                <a:solidFill>
                  <a:schemeClr val="tx1"/>
                </a:solidFill>
                <a:effectLst/>
                <a:latin typeface="Arial" panose="020B0604020202020204" pitchFamily="34" charset="0"/>
                <a:ea typeface="+mn-ea"/>
                <a:cs typeface="Arial" pitchFamily="34" charset="0"/>
              </a:rPr>
              <a:t>All active snapshots contain all the information needed to restore the volume to the instant at which that snapshot was taken. The time to restore changed data to the working volume is the same for all snapshots.</a:t>
            </a:r>
            <a:endParaRPr lang="en-US" dirty="0"/>
          </a:p>
        </p:txBody>
      </p:sp>
    </p:spTree>
    <p:extLst>
      <p:ext uri="{BB962C8B-B14F-4D97-AF65-F5344CB8AC3E}">
        <p14:creationId xmlns:p14="http://schemas.microsoft.com/office/powerpoint/2010/main" val="2411991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9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3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6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8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31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3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1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70"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47.jpe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48.jpe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36.xml"/><Relationship Id="rId5" Type="http://schemas.openxmlformats.org/officeDocument/2006/relationships/image" Target="../media/image48.jpe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2.jpe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6.xml"/><Relationship Id="rId5" Type="http://schemas.openxmlformats.org/officeDocument/2006/relationships/image" Target="../media/image45.jpe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322287"/>
            <a:ext cx="3725949" cy="1467400"/>
          </a:xfrm>
        </p:spPr>
        <p:txBody>
          <a:bodyPr>
            <a:noAutofit/>
          </a:bodyPr>
          <a:lstStyle/>
          <a:p>
            <a:r>
              <a:rPr lang="en-US" sz="4400" dirty="0">
                <a:latin typeface="Candara" pitchFamily="34" charset="0"/>
              </a:rPr>
              <a:t>AWS Storage Services </a:t>
            </a:r>
            <a:r>
              <a:rPr lang="en-US" sz="4400" dirty="0" smtClean="0">
                <a:latin typeface="Candara" pitchFamily="34" charset="0"/>
              </a:rPr>
              <a:t/>
            </a:r>
            <a:br>
              <a:rPr lang="en-US" sz="4400" dirty="0" smtClean="0">
                <a:latin typeface="Candara" pitchFamily="34" charset="0"/>
              </a:rPr>
            </a:b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p:txBody>
          <a:bodyPr>
            <a:noAutofit/>
          </a:bodyPr>
          <a:lstStyle/>
          <a:p>
            <a:r>
              <a:rPr lang="en-US" sz="2000" dirty="0">
                <a:solidFill>
                  <a:srgbClr val="000000"/>
                </a:solidFill>
                <a:latin typeface="Candara" pitchFamily="34" charset="0"/>
                <a:ea typeface="ＭＳ Ｐゴシック" pitchFamily="34" charset="-128"/>
                <a:cs typeface="+mj-cs"/>
              </a:rPr>
              <a:t>Lesson 04: </a:t>
            </a:r>
            <a:r>
              <a:rPr lang="en-US" sz="2000" dirty="0">
                <a:latin typeface="Candara" pitchFamily="34" charset="0"/>
              </a:rPr>
              <a:t>AWS Storage services </a:t>
            </a:r>
          </a:p>
          <a:p>
            <a:endParaRPr lang="en-US" sz="2400" dirty="0">
              <a:solidFill>
                <a:srgbClr val="000000"/>
              </a:solidFill>
              <a:latin typeface="+mj-lt"/>
              <a:ea typeface="ＭＳ Ｐゴシック" pitchFamily="34" charset="-128"/>
              <a:cs typeface="+mj-c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2" y="5386746"/>
            <a:ext cx="3404110" cy="126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09600" y="219982"/>
            <a:ext cx="8229600" cy="804863"/>
          </a:xfrm>
        </p:spPr>
        <p:txBody>
          <a:bodyPr vert="horz" lIns="84406" tIns="42203" rIns="84406" bIns="42203" rtlCol="0" anchor="ctr">
            <a:noAutofit/>
          </a:bodyPr>
          <a:lstStyle/>
          <a:p>
            <a:r>
              <a:rPr lang="en-US" sz="2000" dirty="0"/>
              <a:t>4.1: Amazon EBS</a:t>
            </a:r>
            <a:br>
              <a:rPr lang="en-US" sz="2000" dirty="0"/>
            </a:br>
            <a:r>
              <a:rPr lang="en-US" altLang="en-US" sz="2000" b="1" dirty="0"/>
              <a:t>Amazon EBS</a:t>
            </a:r>
          </a:p>
        </p:txBody>
      </p:sp>
      <p:pic>
        <p:nvPicPr>
          <p:cNvPr id="7" name="Content Placeholder 6" descr="Image result for AWS EBS"/>
          <p:cNvPicPr>
            <a:picLocks noGrp="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0" y="3081338"/>
            <a:ext cx="1428750" cy="1428750"/>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age result for aws EBS"/>
          <p:cNvPicPr/>
          <p:nvPr/>
        </p:nvPicPr>
        <p:blipFill>
          <a:blip r:embed="rId5">
            <a:extLst>
              <a:ext uri="{28A0092B-C50C-407E-A947-70E740481C1C}">
                <a14:useLocalDpi xmlns:a14="http://schemas.microsoft.com/office/drawing/2010/main" val="0"/>
              </a:ext>
            </a:extLst>
          </a:blip>
          <a:srcRect/>
          <a:stretch>
            <a:fillRect/>
          </a:stretch>
        </p:blipFill>
        <p:spPr bwMode="auto">
          <a:xfrm>
            <a:off x="1002535" y="1459865"/>
            <a:ext cx="6918593" cy="3905350"/>
          </a:xfrm>
          <a:prstGeom prst="rect">
            <a:avLst/>
          </a:prstGeom>
          <a:noFill/>
          <a:ln>
            <a:noFill/>
          </a:ln>
        </p:spPr>
      </p:pic>
    </p:spTree>
    <p:extLst>
      <p:ext uri="{BB962C8B-B14F-4D97-AF65-F5344CB8AC3E}">
        <p14:creationId xmlns:p14="http://schemas.microsoft.com/office/powerpoint/2010/main" val="225392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28064" y="369208"/>
            <a:ext cx="8531225" cy="855663"/>
          </a:xfrm>
        </p:spPr>
        <p:txBody>
          <a:bodyPr>
            <a:normAutofit/>
          </a:bodyPr>
          <a:lstStyle/>
          <a:p>
            <a:r>
              <a:rPr lang="en-US" sz="2000" dirty="0"/>
              <a:t>4.1: Amazon EBS</a:t>
            </a:r>
            <a:br>
              <a:rPr lang="en-US" sz="2000" dirty="0"/>
            </a:br>
            <a:r>
              <a:rPr lang="en-US" sz="2000" dirty="0"/>
              <a:t>Demo</a:t>
            </a:r>
          </a:p>
        </p:txBody>
      </p:sp>
      <p:sp>
        <p:nvSpPr>
          <p:cNvPr id="281679" name="Rectangle 79"/>
          <p:cNvSpPr>
            <a:spLocks noGrp="1"/>
          </p:cNvSpPr>
          <p:nvPr>
            <p:ph idx="4294967295"/>
          </p:nvPr>
        </p:nvSpPr>
        <p:spPr>
          <a:xfrm>
            <a:off x="725714" y="1494922"/>
            <a:ext cx="6650038" cy="4643438"/>
          </a:xfrm>
        </p:spPr>
        <p:txBody>
          <a:bodyPr/>
          <a:lstStyle/>
          <a:p>
            <a:r>
              <a:rPr lang="en-US" dirty="0">
                <a:solidFill>
                  <a:srgbClr val="000000"/>
                </a:solidFill>
                <a:latin typeface="Candara"/>
              </a:rPr>
              <a:t>Demo on:</a:t>
            </a:r>
          </a:p>
          <a:p>
            <a:pPr lvl="1"/>
            <a:r>
              <a:rPr lang="en-US" dirty="0">
                <a:solidFill>
                  <a:srgbClr val="000000"/>
                </a:solidFill>
                <a:latin typeface="Candara"/>
                <a:cs typeface="Arial" pitchFamily="34" charset="0"/>
              </a:rPr>
              <a:t>Amazon EBS ( Refer Steps  in Note section )</a:t>
            </a:r>
          </a:p>
        </p:txBody>
      </p:sp>
      <p:sp>
        <p:nvSpPr>
          <p:cNvPr id="5" name="Cloud 4"/>
          <p:cNvSpPr/>
          <p:nvPr/>
        </p:nvSpPr>
        <p:spPr>
          <a:xfrm>
            <a:off x="528064" y="2622432"/>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6" name="Picture 5" descr="Image result for AWS EBS"/>
          <p:cNvPicPr/>
          <p:nvPr/>
        </p:nvPicPr>
        <p:blipFill>
          <a:blip r:embed="rId3">
            <a:extLst>
              <a:ext uri="{28A0092B-C50C-407E-A947-70E740481C1C}">
                <a14:useLocalDpi xmlns:a14="http://schemas.microsoft.com/office/drawing/2010/main" val="0"/>
              </a:ext>
            </a:extLst>
          </a:blip>
          <a:srcRect/>
          <a:stretch>
            <a:fillRect/>
          </a:stretch>
        </p:blipFill>
        <p:spPr bwMode="auto">
          <a:xfrm>
            <a:off x="1507557" y="2985141"/>
            <a:ext cx="2284749" cy="1663000"/>
          </a:xfrm>
          <a:prstGeom prst="rect">
            <a:avLst/>
          </a:prstGeom>
          <a:noFill/>
          <a:ln>
            <a:noFill/>
          </a:ln>
        </p:spPr>
      </p:pic>
    </p:spTree>
    <p:extLst>
      <p:ext uri="{BB962C8B-B14F-4D97-AF65-F5344CB8AC3E}">
        <p14:creationId xmlns:p14="http://schemas.microsoft.com/office/powerpoint/2010/main" val="282603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72125" y="263525"/>
            <a:ext cx="8229600" cy="804863"/>
          </a:xfrm>
        </p:spPr>
        <p:txBody>
          <a:bodyPr vert="horz" lIns="84406" tIns="42203" rIns="84406" bIns="42203" rtlCol="0" anchor="ctr">
            <a:noAutofit/>
          </a:bodyPr>
          <a:lstStyle/>
          <a:p>
            <a:r>
              <a:rPr lang="en-US" sz="2000" dirty="0"/>
              <a:t>4.2: Amazon S3</a:t>
            </a:r>
            <a:br>
              <a:rPr lang="en-US" sz="2000" dirty="0"/>
            </a:br>
            <a:r>
              <a:rPr lang="en-US" sz="2000" dirty="0"/>
              <a:t>Amazon S3(Simple Storage Service)</a:t>
            </a:r>
          </a:p>
        </p:txBody>
      </p:sp>
      <p:sp>
        <p:nvSpPr>
          <p:cNvPr id="45059" name="Content Placeholder 2"/>
          <p:cNvSpPr>
            <a:spLocks noGrp="1"/>
          </p:cNvSpPr>
          <p:nvPr>
            <p:ph idx="4294967295"/>
          </p:nvPr>
        </p:nvSpPr>
        <p:spPr>
          <a:xfrm>
            <a:off x="812800" y="1327377"/>
            <a:ext cx="7597775" cy="4178300"/>
          </a:xfrm>
        </p:spPr>
        <p:txBody>
          <a:bodyPr/>
          <a:lstStyle/>
          <a:p>
            <a:pPr>
              <a:buFont typeface="Wingdings" panose="05000000000000000000" pitchFamily="2" charset="2"/>
              <a:buChar char="§"/>
            </a:pPr>
            <a:r>
              <a:rPr lang="en-US" dirty="0"/>
              <a:t>Amazon S3 is the storage for the Internet , which is designed to make web-scale computing easier for Developers .</a:t>
            </a:r>
          </a:p>
          <a:p>
            <a:pPr>
              <a:buFont typeface="Wingdings" panose="05000000000000000000" pitchFamily="2" charset="2"/>
              <a:buChar char="§"/>
            </a:pPr>
            <a:endParaRPr lang="en-US" dirty="0"/>
          </a:p>
          <a:p>
            <a:pPr>
              <a:buFont typeface="Wingdings" panose="05000000000000000000" pitchFamily="2" charset="2"/>
              <a:buChar char="§"/>
            </a:pPr>
            <a:r>
              <a:rPr lang="en-US" dirty="0"/>
              <a:t>It provides a simple web services interface which can be used to store and retrieve any amount of data, at any time, from anywhere on the web(i.e. web sites, mobile apps, corporate applications, and data from IoT sensors or devices) .</a:t>
            </a:r>
          </a:p>
          <a:p>
            <a:pPr>
              <a:buFont typeface="Wingdings" panose="05000000000000000000" pitchFamily="2" charset="2"/>
              <a:buChar char="§"/>
            </a:pPr>
            <a:endParaRPr lang="en-US" dirty="0"/>
          </a:p>
          <a:p>
            <a:pPr>
              <a:buFont typeface="Wingdings" panose="05000000000000000000" pitchFamily="2" charset="2"/>
              <a:buChar char="§"/>
            </a:pPr>
            <a:r>
              <a:rPr lang="en-US" dirty="0"/>
              <a:t>The service aims to maximize benefits of scale and to pass those benefits on to developers. </a:t>
            </a:r>
          </a:p>
          <a:p>
            <a:pPr marL="0" indent="0">
              <a:buNone/>
            </a:pPr>
            <a:endParaRPr altLang="en-US" sz="1846"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s3"/>
          <p:cNvPicPr/>
          <p:nvPr/>
        </p:nvPicPr>
        <p:blipFill>
          <a:blip r:embed="rId4">
            <a:extLst>
              <a:ext uri="{28A0092B-C50C-407E-A947-70E740481C1C}">
                <a14:useLocalDpi xmlns:a14="http://schemas.microsoft.com/office/drawing/2010/main" val="0"/>
              </a:ext>
            </a:extLst>
          </a:blip>
          <a:srcRect/>
          <a:stretch>
            <a:fillRect/>
          </a:stretch>
        </p:blipFill>
        <p:spPr bwMode="auto">
          <a:xfrm>
            <a:off x="6976125" y="4387411"/>
            <a:ext cx="1625600" cy="1348105"/>
          </a:xfrm>
          <a:prstGeom prst="rect">
            <a:avLst/>
          </a:prstGeom>
          <a:noFill/>
          <a:ln>
            <a:noFill/>
          </a:ln>
        </p:spPr>
      </p:pic>
    </p:spTree>
    <p:extLst>
      <p:ext uri="{BB962C8B-B14F-4D97-AF65-F5344CB8AC3E}">
        <p14:creationId xmlns:p14="http://schemas.microsoft.com/office/powerpoint/2010/main" val="286849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72125" y="234497"/>
            <a:ext cx="8229600" cy="804863"/>
          </a:xfrm>
        </p:spPr>
        <p:txBody>
          <a:bodyPr vert="horz" lIns="84406" tIns="42203" rIns="84406" bIns="42203" rtlCol="0" anchor="ctr">
            <a:noAutofit/>
          </a:bodyPr>
          <a:lstStyle/>
          <a:p>
            <a:r>
              <a:rPr lang="en-US" sz="2000" dirty="0"/>
              <a:t>4.2: Amazon S3</a:t>
            </a:r>
            <a:br>
              <a:rPr lang="en-US" sz="2000" dirty="0"/>
            </a:br>
            <a:r>
              <a:rPr lang="en-US" sz="2000" dirty="0"/>
              <a:t>Amazon S3(Simple Storage Service)</a:t>
            </a:r>
          </a:p>
        </p:txBody>
      </p:sp>
      <p:sp>
        <p:nvSpPr>
          <p:cNvPr id="45059" name="Content Placeholder 2"/>
          <p:cNvSpPr>
            <a:spLocks noGrp="1"/>
          </p:cNvSpPr>
          <p:nvPr>
            <p:ph idx="4294967295"/>
          </p:nvPr>
        </p:nvSpPr>
        <p:spPr>
          <a:xfrm>
            <a:off x="479181" y="1439985"/>
            <a:ext cx="7597775" cy="4178300"/>
          </a:xfrm>
        </p:spPr>
        <p:txBody>
          <a:bodyPr>
            <a:normAutofit/>
          </a:bodyPr>
          <a:lstStyle/>
          <a:p>
            <a:pPr>
              <a:buFont typeface="Wingdings" panose="05000000000000000000" pitchFamily="2" charset="2"/>
              <a:buChar char="§"/>
            </a:pPr>
            <a:r>
              <a:rPr lang="en-US" dirty="0"/>
              <a:t>The container for objects stored in Amazon S3 is called an Amazon S3 bucket .</a:t>
            </a:r>
          </a:p>
          <a:p>
            <a:pPr marL="0" indent="0">
              <a:buNone/>
            </a:pPr>
            <a:endParaRPr lang="en-US" dirty="0"/>
          </a:p>
          <a:p>
            <a:pPr>
              <a:buFont typeface="Wingdings" panose="05000000000000000000" pitchFamily="2" charset="2"/>
              <a:buChar char="§"/>
            </a:pPr>
            <a:r>
              <a:rPr lang="en-US" dirty="0"/>
              <a:t>Amazon S3 is the most supported cloud storage service available, with integration from the largest community of third-party solutions, systems integrator partners, and other AWS services.</a:t>
            </a:r>
          </a:p>
          <a:p>
            <a:pPr>
              <a:buFont typeface="Wingdings" panose="05000000000000000000" pitchFamily="2" charset="2"/>
              <a:buChar char="§"/>
            </a:pPr>
            <a:endParaRPr lang="en-US" dirty="0"/>
          </a:p>
          <a:p>
            <a:pPr>
              <a:buFont typeface="Wingdings" panose="05000000000000000000" pitchFamily="2" charset="2"/>
              <a:buChar char="§"/>
            </a:pPr>
            <a:r>
              <a:rPr lang="en-US" dirty="0"/>
              <a:t>Store and retrieves digital files.</a:t>
            </a:r>
          </a:p>
          <a:p>
            <a:pPr>
              <a:buFont typeface="Wingdings" panose="05000000000000000000" pitchFamily="2" charset="2"/>
              <a:buChar char="§"/>
            </a:pPr>
            <a:r>
              <a:rPr lang="en-US" dirty="0"/>
              <a:t>Amazon S3 allows you to run sophisticated Big Data analytics on your data without moving the data into a separate analytics system</a:t>
            </a:r>
            <a:endParaRPr altLang="en-US"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s3"/>
          <p:cNvPicPr/>
          <p:nvPr/>
        </p:nvPicPr>
        <p:blipFill>
          <a:blip r:embed="rId4">
            <a:extLst>
              <a:ext uri="{28A0092B-C50C-407E-A947-70E740481C1C}">
                <a14:useLocalDpi xmlns:a14="http://schemas.microsoft.com/office/drawing/2010/main" val="0"/>
              </a:ext>
            </a:extLst>
          </a:blip>
          <a:srcRect/>
          <a:stretch>
            <a:fillRect/>
          </a:stretch>
        </p:blipFill>
        <p:spPr bwMode="auto">
          <a:xfrm>
            <a:off x="7150296" y="4944232"/>
            <a:ext cx="1625600" cy="1348105"/>
          </a:xfrm>
          <a:prstGeom prst="rect">
            <a:avLst/>
          </a:prstGeom>
          <a:noFill/>
          <a:ln>
            <a:noFill/>
          </a:ln>
        </p:spPr>
      </p:pic>
    </p:spTree>
    <p:extLst>
      <p:ext uri="{BB962C8B-B14F-4D97-AF65-F5344CB8AC3E}">
        <p14:creationId xmlns:p14="http://schemas.microsoft.com/office/powerpoint/2010/main" val="271714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77371" y="234496"/>
            <a:ext cx="8229600" cy="804863"/>
          </a:xfrm>
        </p:spPr>
        <p:txBody>
          <a:bodyPr vert="horz" lIns="84406" tIns="42203" rIns="84406" bIns="42203" rtlCol="0" anchor="ctr">
            <a:noAutofit/>
          </a:bodyPr>
          <a:lstStyle/>
          <a:p>
            <a:r>
              <a:rPr lang="en-US" sz="2000" dirty="0"/>
              <a:t>4.2: Amazon S3</a:t>
            </a:r>
            <a:br>
              <a:rPr lang="en-US" sz="2000" dirty="0"/>
            </a:br>
            <a:r>
              <a:rPr lang="en-US" sz="2000" dirty="0"/>
              <a:t>Amazon S3(Simple Storage Service)</a:t>
            </a:r>
          </a:p>
        </p:txBody>
      </p:sp>
      <p:pic>
        <p:nvPicPr>
          <p:cNvPr id="6" name="Content Placeholder 5" descr="Â© 2017, Amazon Web Services, Inc. or its Affiliates. All rights reserved.&#10;S3 Standard S3 Standard â&#10;Infrequent Access&#10;Amaz..."/>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159000" y="1692275"/>
            <a:ext cx="6985000" cy="3573463"/>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s3"/>
          <p:cNvPicPr/>
          <p:nvPr/>
        </p:nvPicPr>
        <p:blipFill>
          <a:blip r:embed="rId5">
            <a:extLst>
              <a:ext uri="{28A0092B-C50C-407E-A947-70E740481C1C}">
                <a14:useLocalDpi xmlns:a14="http://schemas.microsoft.com/office/drawing/2010/main" val="0"/>
              </a:ext>
            </a:extLst>
          </a:blip>
          <a:srcRect/>
          <a:stretch>
            <a:fillRect/>
          </a:stretch>
        </p:blipFill>
        <p:spPr bwMode="auto">
          <a:xfrm>
            <a:off x="7711806" y="5371880"/>
            <a:ext cx="1286525" cy="878652"/>
          </a:xfrm>
          <a:prstGeom prst="rect">
            <a:avLst/>
          </a:prstGeom>
          <a:noFill/>
          <a:ln>
            <a:noFill/>
          </a:ln>
        </p:spPr>
      </p:pic>
    </p:spTree>
    <p:extLst>
      <p:ext uri="{BB962C8B-B14F-4D97-AF65-F5344CB8AC3E}">
        <p14:creationId xmlns:p14="http://schemas.microsoft.com/office/powerpoint/2010/main" val="203821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8972" y="398236"/>
            <a:ext cx="8531225" cy="855663"/>
          </a:xfrm>
        </p:spPr>
        <p:txBody>
          <a:bodyPr>
            <a:normAutofit/>
          </a:bodyPr>
          <a:lstStyle/>
          <a:p>
            <a:r>
              <a:rPr lang="en-US" sz="2000" dirty="0"/>
              <a:t>4.2: Amazon S3</a:t>
            </a:r>
            <a:br>
              <a:rPr lang="en-US" sz="2000" dirty="0"/>
            </a:br>
            <a:r>
              <a:rPr lang="en-US" sz="2000" dirty="0"/>
              <a:t>Demo</a:t>
            </a:r>
          </a:p>
        </p:txBody>
      </p:sp>
      <p:sp>
        <p:nvSpPr>
          <p:cNvPr id="281679" name="Rectangle 79"/>
          <p:cNvSpPr>
            <a:spLocks noGrp="1"/>
          </p:cNvSpPr>
          <p:nvPr>
            <p:ph idx="4294967295"/>
          </p:nvPr>
        </p:nvSpPr>
        <p:spPr>
          <a:xfrm>
            <a:off x="595086" y="1466397"/>
            <a:ext cx="6650038" cy="4643438"/>
          </a:xfrm>
        </p:spPr>
        <p:txBody>
          <a:bodyPr/>
          <a:lstStyle/>
          <a:p>
            <a:r>
              <a:rPr lang="en-US" dirty="0">
                <a:solidFill>
                  <a:srgbClr val="000000"/>
                </a:solidFill>
                <a:latin typeface="Candara"/>
              </a:rPr>
              <a:t>Demo on:</a:t>
            </a:r>
          </a:p>
          <a:p>
            <a:pPr lvl="1"/>
            <a:r>
              <a:rPr lang="en-US" dirty="0">
                <a:solidFill>
                  <a:srgbClr val="000000"/>
                </a:solidFill>
                <a:latin typeface="Candara"/>
                <a:cs typeface="Arial" pitchFamily="34" charset="0"/>
              </a:rPr>
              <a:t>Creating  Amazon S3 bucket and upload  a file into Bucket</a:t>
            </a:r>
          </a:p>
        </p:txBody>
      </p:sp>
      <p:sp>
        <p:nvSpPr>
          <p:cNvPr id="4" name="Cloud 3"/>
          <p:cNvSpPr/>
          <p:nvPr/>
        </p:nvSpPr>
        <p:spPr>
          <a:xfrm>
            <a:off x="1225176" y="2856027"/>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5" name="Picture 4" descr="Image result for AWS s3"/>
          <p:cNvPicPr/>
          <p:nvPr/>
        </p:nvPicPr>
        <p:blipFill>
          <a:blip r:embed="rId3">
            <a:extLst>
              <a:ext uri="{28A0092B-C50C-407E-A947-70E740481C1C}">
                <a14:useLocalDpi xmlns:a14="http://schemas.microsoft.com/office/drawing/2010/main" val="0"/>
              </a:ext>
            </a:extLst>
          </a:blip>
          <a:srcRect/>
          <a:stretch>
            <a:fillRect/>
          </a:stretch>
        </p:blipFill>
        <p:spPr bwMode="auto">
          <a:xfrm>
            <a:off x="2603881" y="3476978"/>
            <a:ext cx="1626596" cy="1370443"/>
          </a:xfrm>
          <a:prstGeom prst="rect">
            <a:avLst/>
          </a:prstGeom>
          <a:noFill/>
          <a:ln>
            <a:noFill/>
          </a:ln>
        </p:spPr>
      </p:pic>
    </p:spTree>
    <p:extLst>
      <p:ext uri="{BB962C8B-B14F-4D97-AF65-F5344CB8AC3E}">
        <p14:creationId xmlns:p14="http://schemas.microsoft.com/office/powerpoint/2010/main" val="30322104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307068"/>
            <a:ext cx="8229600" cy="804863"/>
          </a:xfrm>
        </p:spPr>
        <p:txBody>
          <a:bodyPr vert="horz" lIns="84406" tIns="42203" rIns="84406" bIns="42203" rtlCol="0" anchor="ctr">
            <a:noAutofit/>
          </a:bodyPr>
          <a:lstStyle/>
          <a:p>
            <a:r>
              <a:rPr lang="en-US" sz="2000" dirty="0"/>
              <a:t>4.3: Amazon Glacier</a:t>
            </a:r>
            <a:br>
              <a:rPr lang="en-US" sz="2000" dirty="0"/>
            </a:br>
            <a:r>
              <a:rPr lang="en-US" sz="2000" dirty="0"/>
              <a:t>A</a:t>
            </a:r>
            <a:r>
              <a:rPr lang="en-US" altLang="en-US" sz="2000" b="1" dirty="0"/>
              <a:t>mazon </a:t>
            </a:r>
            <a:r>
              <a:rPr lang="en-US" sz="2000" b="1" dirty="0"/>
              <a:t>Glacier</a:t>
            </a:r>
            <a:endParaRPr lang="en-US" altLang="en-US" sz="2000" b="1" dirty="0"/>
          </a:p>
        </p:txBody>
      </p:sp>
      <p:sp>
        <p:nvSpPr>
          <p:cNvPr id="45059" name="Content Placeholder 2"/>
          <p:cNvSpPr>
            <a:spLocks noGrp="1"/>
          </p:cNvSpPr>
          <p:nvPr>
            <p:ph idx="4294967295"/>
          </p:nvPr>
        </p:nvSpPr>
        <p:spPr>
          <a:xfrm>
            <a:off x="638629" y="1312496"/>
            <a:ext cx="7597775" cy="4178300"/>
          </a:xfrm>
        </p:spPr>
        <p:txBody>
          <a:bodyPr/>
          <a:lstStyle/>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Amazon Glacier is an extremely low-cost storage service that provides secure and durable storage for data archiving and backup .</a:t>
            </a:r>
          </a:p>
          <a:p>
            <a:pPr>
              <a:buFont typeface="Wingdings" panose="05000000000000000000" pitchFamily="2" charset="2"/>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It is the storage for </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infrequently accessed data </a:t>
            </a:r>
            <a:r>
              <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a:buFont typeface="Wingdings" panose="05000000000000000000" pitchFamily="2" charset="2"/>
              <a:buChar char="§"/>
            </a:pPr>
            <a:endParaRPr lang="en-US" sz="2000" dirty="0">
              <a:solidFill>
                <a:schemeClr val="tx1"/>
              </a:solidFill>
              <a:latin typeface="Arial" panose="020B0604020202020204" pitchFamily="34" charset="0"/>
              <a:cs typeface="Arial" pitchFamily="34" charset="0"/>
            </a:endParaRPr>
          </a:p>
          <a:p>
            <a:pPr marL="0" indent="0">
              <a:buNone/>
            </a:pPr>
            <a:endParaRPr lang="en-US" sz="2000" dirty="0"/>
          </a:p>
          <a:p>
            <a:pPr marL="0" indent="0">
              <a:buNone/>
            </a:pPr>
            <a:endParaRPr lang="en-US" sz="2000"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mazon glacier"/>
          <p:cNvPicPr/>
          <p:nvPr/>
        </p:nvPicPr>
        <p:blipFill>
          <a:blip r:embed="rId4">
            <a:extLst>
              <a:ext uri="{28A0092B-C50C-407E-A947-70E740481C1C}">
                <a14:useLocalDpi xmlns:a14="http://schemas.microsoft.com/office/drawing/2010/main" val="0"/>
              </a:ext>
            </a:extLst>
          </a:blip>
          <a:srcRect/>
          <a:stretch>
            <a:fillRect/>
          </a:stretch>
        </p:blipFill>
        <p:spPr bwMode="auto">
          <a:xfrm>
            <a:off x="773723" y="2922529"/>
            <a:ext cx="7874517" cy="2568267"/>
          </a:xfrm>
          <a:prstGeom prst="rect">
            <a:avLst/>
          </a:prstGeom>
          <a:noFill/>
          <a:ln>
            <a:noFill/>
          </a:ln>
        </p:spPr>
      </p:pic>
    </p:spTree>
    <p:extLst>
      <p:ext uri="{BB962C8B-B14F-4D97-AF65-F5344CB8AC3E}">
        <p14:creationId xmlns:p14="http://schemas.microsoft.com/office/powerpoint/2010/main" val="4088509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556218" y="278040"/>
            <a:ext cx="8229600" cy="804863"/>
          </a:xfrm>
        </p:spPr>
        <p:txBody>
          <a:bodyPr vert="horz" lIns="84406" tIns="42203" rIns="84406" bIns="42203" rtlCol="0" anchor="ctr">
            <a:noAutofit/>
          </a:bodyPr>
          <a:lstStyle/>
          <a:p>
            <a:r>
              <a:rPr lang="en-US" sz="2000" dirty="0"/>
              <a:t>4.3: Amazon Glacier</a:t>
            </a:r>
            <a:br>
              <a:rPr lang="en-US" sz="2000" dirty="0"/>
            </a:br>
            <a:r>
              <a:rPr lang="en-US" sz="2000" dirty="0"/>
              <a:t>A</a:t>
            </a:r>
            <a:r>
              <a:rPr lang="en-US" altLang="en-US" sz="2000" b="1" dirty="0"/>
              <a:t>mazon </a:t>
            </a:r>
            <a:r>
              <a:rPr lang="en-US" sz="2000" b="1" dirty="0"/>
              <a:t>Glacier</a:t>
            </a:r>
            <a:endParaRPr lang="en-US" altLang="en-US" sz="2000" b="1" dirty="0"/>
          </a:p>
        </p:txBody>
      </p:sp>
      <p:sp>
        <p:nvSpPr>
          <p:cNvPr id="45059" name="Content Placeholder 2"/>
          <p:cNvSpPr>
            <a:spLocks noGrp="1"/>
          </p:cNvSpPr>
          <p:nvPr>
            <p:ph idx="4294967295"/>
          </p:nvPr>
        </p:nvSpPr>
        <p:spPr>
          <a:xfrm>
            <a:off x="521656" y="1312497"/>
            <a:ext cx="7597775" cy="4178300"/>
          </a:xfrm>
        </p:spPr>
        <p:txBody>
          <a:bodyPr/>
          <a:lstStyle/>
          <a:p>
            <a:pPr lvl="3">
              <a:buFont typeface="Wingdings" panose="05000000000000000000" pitchFamily="2" charset="2"/>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Amazon Glacier allows us to pay only for what we use. </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Â© 2017, Amazon Web Services, Inc. or its Affiliates. All rights reserved.&#10;Just Say No&#10;X No capital investment&#10;X No commitm..."/>
          <p:cNvPicPr/>
          <p:nvPr/>
        </p:nvPicPr>
        <p:blipFill>
          <a:blip r:embed="rId4">
            <a:extLst>
              <a:ext uri="{28A0092B-C50C-407E-A947-70E740481C1C}">
                <a14:useLocalDpi xmlns:a14="http://schemas.microsoft.com/office/drawing/2010/main" val="0"/>
              </a:ext>
            </a:extLst>
          </a:blip>
          <a:srcRect/>
          <a:stretch>
            <a:fillRect/>
          </a:stretch>
        </p:blipFill>
        <p:spPr bwMode="auto">
          <a:xfrm>
            <a:off x="773723" y="2143712"/>
            <a:ext cx="7345708" cy="3347085"/>
          </a:xfrm>
          <a:prstGeom prst="rect">
            <a:avLst/>
          </a:prstGeom>
          <a:noFill/>
          <a:ln>
            <a:noFill/>
          </a:ln>
        </p:spPr>
      </p:pic>
    </p:spTree>
    <p:extLst>
      <p:ext uri="{BB962C8B-B14F-4D97-AF65-F5344CB8AC3E}">
        <p14:creationId xmlns:p14="http://schemas.microsoft.com/office/powerpoint/2010/main" val="1958716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09600" y="263525"/>
            <a:ext cx="8229600" cy="804863"/>
          </a:xfrm>
        </p:spPr>
        <p:txBody>
          <a:bodyPr vert="horz" lIns="84406" tIns="42203" rIns="84406" bIns="42203" rtlCol="0" anchor="ctr">
            <a:noAutofit/>
          </a:bodyPr>
          <a:lstStyle/>
          <a:p>
            <a:r>
              <a:rPr lang="en-US" sz="2000" dirty="0"/>
              <a:t>4.3: Amazon Glacier</a:t>
            </a:r>
            <a:br>
              <a:rPr lang="en-US" sz="2000" dirty="0"/>
            </a:br>
            <a:r>
              <a:rPr lang="en-US" sz="2000" dirty="0"/>
              <a:t>A</a:t>
            </a:r>
            <a:r>
              <a:rPr lang="en-US" altLang="en-US" sz="2000" b="1" dirty="0"/>
              <a:t>mazon </a:t>
            </a:r>
            <a:r>
              <a:rPr lang="en-US" sz="2000" b="1" dirty="0"/>
              <a:t>Glacier</a:t>
            </a:r>
            <a:endParaRPr lang="en-US" altLang="en-US" sz="2000" b="1" dirty="0"/>
          </a:p>
        </p:txBody>
      </p:sp>
      <p:pic>
        <p:nvPicPr>
          <p:cNvPr id="7" name="Content Placeholder 6" descr="Flexible Data Retrieval Options&#10;All of your Glacier data is accessible with any of three retrieval options.&#10;Standard Retri..."/>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812800" y="1677761"/>
            <a:ext cx="8161338" cy="3606800"/>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362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93905" y="278039"/>
            <a:ext cx="8229600" cy="804863"/>
          </a:xfrm>
        </p:spPr>
        <p:txBody>
          <a:bodyPr vert="horz" lIns="84406" tIns="42203" rIns="84406" bIns="42203" rtlCol="0" anchor="ctr">
            <a:noAutofit/>
          </a:bodyPr>
          <a:lstStyle/>
          <a:p>
            <a:r>
              <a:rPr lang="en-US" altLang="en-US" b="1" dirty="0"/>
              <a:t/>
            </a:r>
            <a:br>
              <a:rPr lang="en-US" altLang="en-US" b="1" dirty="0"/>
            </a:br>
            <a:r>
              <a:rPr lang="en-US" altLang="en-US" sz="2000" dirty="0"/>
              <a:t>4</a:t>
            </a:r>
            <a:r>
              <a:rPr lang="en-US" sz="2000" dirty="0"/>
              <a:t>.4: Amazon Storage gateway</a:t>
            </a:r>
            <a:r>
              <a:rPr lang="en-US" altLang="en-US" sz="2000" b="1" dirty="0"/>
              <a:t/>
            </a:r>
            <a:br>
              <a:rPr lang="en-US" altLang="en-US" sz="2000" b="1" dirty="0"/>
            </a:br>
            <a:r>
              <a:rPr lang="en-US" sz="2000" b="1" dirty="0"/>
              <a:t>AWS Storage gateway</a:t>
            </a:r>
            <a:r>
              <a:rPr lang="en-US" dirty="0"/>
              <a:t/>
            </a:r>
            <a:br>
              <a:rPr lang="en-US" dirty="0"/>
            </a:br>
            <a:r>
              <a:rPr lang="en-US" dirty="0"/>
              <a:t/>
            </a:r>
            <a:br>
              <a:rPr lang="en-US" dirty="0"/>
            </a:br>
            <a:endParaRPr lang="en-US" altLang="en-US" b="1" dirty="0"/>
          </a:p>
        </p:txBody>
      </p:sp>
      <p:sp>
        <p:nvSpPr>
          <p:cNvPr id="45059" name="Content Placeholder 2"/>
          <p:cNvSpPr>
            <a:spLocks noGrp="1"/>
          </p:cNvSpPr>
          <p:nvPr>
            <p:ph idx="4294967295"/>
          </p:nvPr>
        </p:nvSpPr>
        <p:spPr>
          <a:xfrm>
            <a:off x="711200" y="1298349"/>
            <a:ext cx="7597775" cy="4178300"/>
          </a:xfrm>
        </p:spPr>
        <p:txBody>
          <a:bodyPr>
            <a:normAutofit/>
          </a:bodyPr>
          <a:lstStyle/>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It is a hybrid storage service which enables the on-premises applications to seamlessly use AWS cloud storage</a:t>
            </a:r>
            <a:r>
              <a:rPr lang="en-US" dirty="0" smtClean="0">
                <a:latin typeface="Verdana" panose="020B0604030504040204" pitchFamily="34" charset="0"/>
                <a:ea typeface="Verdana" panose="020B0604030504040204" pitchFamily="34" charset="0"/>
                <a:cs typeface="Verdana" panose="020B0604030504040204" pitchFamily="34" charset="0"/>
              </a:rPr>
              <a:t>.</a:t>
            </a:r>
          </a:p>
          <a:p>
            <a:pPr>
              <a:buFont typeface="Wingdings" panose="05000000000000000000" pitchFamily="2" charset="2"/>
              <a:buChar char="§"/>
            </a:pPr>
            <a:endParaRPr altLang="en-US"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It provides three interface in a data center and it connects those three interface to AWS storage.</a:t>
            </a:r>
          </a:p>
          <a:p>
            <a:pPr lvl="1"/>
            <a:r>
              <a:rPr lang="en-US" dirty="0">
                <a:latin typeface="Verdana" panose="020B0604030504040204" pitchFamily="34" charset="0"/>
                <a:ea typeface="Verdana" panose="020B0604030504040204" pitchFamily="34" charset="0"/>
                <a:cs typeface="Verdana" panose="020B0604030504040204" pitchFamily="34" charset="0"/>
              </a:rPr>
              <a:t>Files</a:t>
            </a:r>
          </a:p>
          <a:p>
            <a:pPr lvl="1"/>
            <a:r>
              <a:rPr lang="en-US" dirty="0">
                <a:latin typeface="Verdana" panose="020B0604030504040204" pitchFamily="34" charset="0"/>
                <a:ea typeface="Verdana" panose="020B0604030504040204" pitchFamily="34" charset="0"/>
                <a:cs typeface="Verdana" panose="020B0604030504040204" pitchFamily="34" charset="0"/>
              </a:rPr>
              <a:t>Volumes</a:t>
            </a:r>
          </a:p>
          <a:p>
            <a:pPr lvl="1"/>
            <a:r>
              <a:rPr lang="en-US" dirty="0">
                <a:latin typeface="Verdana" panose="020B0604030504040204" pitchFamily="34" charset="0"/>
                <a:ea typeface="Verdana" panose="020B0604030504040204" pitchFamily="34" charset="0"/>
                <a:cs typeface="Verdana" panose="020B0604030504040204" pitchFamily="34" charset="0"/>
              </a:rPr>
              <a:t>Tapes</a:t>
            </a:r>
          </a:p>
          <a:p>
            <a:pPr marL="0" indent="0">
              <a:buNone/>
            </a:pPr>
            <a:endParaRPr alt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brings the AWS storage to your application by using a standard protocol.</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5541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25715" y="354692"/>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Objectives</a:t>
            </a:r>
          </a:p>
        </p:txBody>
      </p:sp>
      <p:sp>
        <p:nvSpPr>
          <p:cNvPr id="4" name="Content Placeholder 3"/>
          <p:cNvSpPr>
            <a:spLocks noGrp="1"/>
          </p:cNvSpPr>
          <p:nvPr>
            <p:ph idx="4294967295"/>
          </p:nvPr>
        </p:nvSpPr>
        <p:spPr>
          <a:xfrm>
            <a:off x="827314" y="1422854"/>
            <a:ext cx="679450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Amazon </a:t>
            </a:r>
            <a:r>
              <a:rPr lang="en-US" sz="1600" dirty="0" smtClean="0">
                <a:latin typeface="Verdana" panose="020B0604030504040204" pitchFamily="34" charset="0"/>
                <a:ea typeface="Verdana" panose="020B0604030504040204" pitchFamily="34" charset="0"/>
                <a:cs typeface="Verdana" panose="020B0604030504040204" pitchFamily="34" charset="0"/>
              </a:rPr>
              <a:t>EBS</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Amazon S3 </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Amazon </a:t>
            </a:r>
            <a:r>
              <a:rPr lang="en-US" sz="1600" dirty="0" smtClean="0">
                <a:latin typeface="Verdana" panose="020B0604030504040204" pitchFamily="34" charset="0"/>
                <a:ea typeface="Verdana" panose="020B0604030504040204" pitchFamily="34" charset="0"/>
                <a:cs typeface="Verdana" panose="020B0604030504040204" pitchFamily="34" charset="0"/>
              </a:rPr>
              <a:t>Glacier</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AWS Storage gateway</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altLang="en-US" b="1" dirty="0"/>
              <a:t/>
            </a:r>
            <a:br>
              <a:rPr lang="en-US" altLang="en-US" b="1" dirty="0"/>
            </a:br>
            <a:r>
              <a:rPr lang="en-US" altLang="en-US" sz="2000" dirty="0"/>
              <a:t>4</a:t>
            </a:r>
            <a:r>
              <a:rPr lang="en-US" sz="2000" dirty="0"/>
              <a:t>.4: Amazon Storage gateway</a:t>
            </a:r>
            <a:r>
              <a:rPr lang="en-US" altLang="en-US" sz="2000" b="1" dirty="0"/>
              <a:t/>
            </a:r>
            <a:br>
              <a:rPr lang="en-US" altLang="en-US" sz="2000" b="1" dirty="0"/>
            </a:br>
            <a:r>
              <a:rPr lang="en-US" sz="2000" b="1" dirty="0"/>
              <a:t>AWS Storage gateway</a:t>
            </a:r>
            <a:br>
              <a:rPr lang="en-US" sz="2000" b="1" dirty="0"/>
            </a:br>
            <a:endParaRPr lang="en-US" altLang="en-US" sz="2000" b="1"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Storage Gateway â Files, volumes, and tapes&#10;File gateway NFS (v3 and v4.1) interface&#10;On-premises file storage backed by Am..."/>
          <p:cNvPicPr/>
          <p:nvPr/>
        </p:nvPicPr>
        <p:blipFill>
          <a:blip r:embed="rId4">
            <a:extLst>
              <a:ext uri="{28A0092B-C50C-407E-A947-70E740481C1C}">
                <a14:useLocalDpi xmlns:a14="http://schemas.microsoft.com/office/drawing/2010/main" val="0"/>
              </a:ext>
            </a:extLst>
          </a:blip>
          <a:srcRect/>
          <a:stretch>
            <a:fillRect/>
          </a:stretch>
        </p:blipFill>
        <p:spPr bwMode="auto">
          <a:xfrm>
            <a:off x="479181" y="1755457"/>
            <a:ext cx="7882621" cy="3862828"/>
          </a:xfrm>
          <a:prstGeom prst="rect">
            <a:avLst/>
          </a:prstGeom>
          <a:noFill/>
          <a:ln>
            <a:noFill/>
          </a:ln>
        </p:spPr>
      </p:pic>
    </p:spTree>
    <p:extLst>
      <p:ext uri="{BB962C8B-B14F-4D97-AF65-F5344CB8AC3E}">
        <p14:creationId xmlns:p14="http://schemas.microsoft.com/office/powerpoint/2010/main" val="1725263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78039"/>
            <a:ext cx="8229600" cy="804863"/>
          </a:xfrm>
        </p:spPr>
        <p:txBody>
          <a:bodyPr vert="horz" lIns="84406" tIns="42203" rIns="84406" bIns="42203" rtlCol="0" anchor="ctr">
            <a:noAutofit/>
          </a:bodyPr>
          <a:lstStyle/>
          <a:p>
            <a:r>
              <a:rPr lang="en-US" altLang="en-US" b="1" dirty="0"/>
              <a:t/>
            </a:r>
            <a:br>
              <a:rPr lang="en-US" altLang="en-US" b="1" dirty="0"/>
            </a:br>
            <a:r>
              <a:rPr lang="en-US" altLang="en-US" sz="2000" dirty="0"/>
              <a:t>4</a:t>
            </a:r>
            <a:r>
              <a:rPr lang="en-US" sz="2000" dirty="0"/>
              <a:t>.4: Amazon Storage gateway</a:t>
            </a:r>
            <a:r>
              <a:rPr lang="en-US" altLang="en-US" sz="2000" b="1" dirty="0"/>
              <a:t/>
            </a:r>
            <a:br>
              <a:rPr lang="en-US" altLang="en-US" sz="2000" b="1" dirty="0"/>
            </a:br>
            <a:r>
              <a:rPr lang="en-US" sz="2000" b="1" dirty="0"/>
              <a:t>AWS File Storage gateway</a:t>
            </a:r>
            <a:r>
              <a:rPr lang="en-US" dirty="0"/>
              <a:t/>
            </a:r>
            <a:br>
              <a:rPr lang="en-US" dirty="0"/>
            </a:br>
            <a:endParaRPr lang="en-US" altLang="en-US" b="1" dirty="0"/>
          </a:p>
        </p:txBody>
      </p:sp>
      <p:sp>
        <p:nvSpPr>
          <p:cNvPr id="45059" name="Content Placeholder 2"/>
          <p:cNvSpPr>
            <a:spLocks noGrp="1"/>
          </p:cNvSpPr>
          <p:nvPr>
            <p:ph idx="4294967295"/>
          </p:nvPr>
        </p:nvSpPr>
        <p:spPr>
          <a:xfrm>
            <a:off x="763472" y="1312741"/>
            <a:ext cx="7597775" cy="4178300"/>
          </a:xfrm>
        </p:spPr>
        <p:txBody>
          <a:bodyPr>
            <a:normAutofit/>
          </a:bodyPr>
          <a:lstStyle/>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The File Gateway configuration offers on-premises servers and applications a network file share via an NFS connection.</a:t>
            </a:r>
          </a:p>
          <a:p>
            <a:pPr marL="0" indent="0">
              <a:buNone/>
            </a:pPr>
            <a:endParaRPr alt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For the local performance ,File data is cached on the File Gateway and converted to objects stored in Amazon S3.</a:t>
            </a: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file storage gateway"/>
          <p:cNvPicPr/>
          <p:nvPr/>
        </p:nvPicPr>
        <p:blipFill>
          <a:blip r:embed="rId4">
            <a:extLst>
              <a:ext uri="{28A0092B-C50C-407E-A947-70E740481C1C}">
                <a14:useLocalDpi xmlns:a14="http://schemas.microsoft.com/office/drawing/2010/main" val="0"/>
              </a:ext>
            </a:extLst>
          </a:blip>
          <a:srcRect/>
          <a:stretch>
            <a:fillRect/>
          </a:stretch>
        </p:blipFill>
        <p:spPr bwMode="auto">
          <a:xfrm>
            <a:off x="1082407" y="3401891"/>
            <a:ext cx="6959906" cy="1787054"/>
          </a:xfrm>
          <a:prstGeom prst="rect">
            <a:avLst/>
          </a:prstGeom>
          <a:noFill/>
          <a:ln>
            <a:noFill/>
          </a:ln>
        </p:spPr>
      </p:pic>
    </p:spTree>
    <p:extLst>
      <p:ext uri="{BB962C8B-B14F-4D97-AF65-F5344CB8AC3E}">
        <p14:creationId xmlns:p14="http://schemas.microsoft.com/office/powerpoint/2010/main" val="3330206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19314" y="321582"/>
            <a:ext cx="8229600" cy="804863"/>
          </a:xfrm>
        </p:spPr>
        <p:txBody>
          <a:bodyPr vert="horz" lIns="84406" tIns="42203" rIns="84406" bIns="42203" rtlCol="0" anchor="ctr">
            <a:noAutofit/>
          </a:bodyPr>
          <a:lstStyle/>
          <a:p>
            <a:r>
              <a:rPr lang="en-US" altLang="en-US" sz="2000" b="1" dirty="0"/>
              <a:t/>
            </a:r>
            <a:br>
              <a:rPr lang="en-US" altLang="en-US" sz="2000" b="1" dirty="0"/>
            </a:br>
            <a:r>
              <a:rPr lang="en-US" altLang="en-US" sz="2000" dirty="0"/>
              <a:t>4</a:t>
            </a:r>
            <a:r>
              <a:rPr lang="en-US" sz="2000" dirty="0"/>
              <a:t>.4: Amazon Storage gateway</a:t>
            </a:r>
            <a:r>
              <a:rPr lang="en-US" altLang="en-US" sz="2000" b="1" dirty="0"/>
              <a:t/>
            </a:r>
            <a:br>
              <a:rPr lang="en-US" altLang="en-US" sz="2000" b="1" dirty="0"/>
            </a:br>
            <a:r>
              <a:rPr lang="en-US" sz="2000" b="1" dirty="0"/>
              <a:t>AWS Volume Storage gateway</a:t>
            </a:r>
            <a:r>
              <a:rPr lang="en-US" dirty="0"/>
              <a:t/>
            </a:r>
            <a:br>
              <a:rPr lang="en-US" dirty="0"/>
            </a:br>
            <a:endParaRPr lang="en-US" altLang="en-US" b="1" dirty="0"/>
          </a:p>
        </p:txBody>
      </p:sp>
      <p:pic>
        <p:nvPicPr>
          <p:cNvPr id="8" name="Content Placeholder 7" descr="Image result for aws volume gateway"/>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479181" y="1663822"/>
            <a:ext cx="8026400" cy="3954463"/>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2421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77371" y="398236"/>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Summary</a:t>
            </a:r>
          </a:p>
        </p:txBody>
      </p:sp>
      <p:sp>
        <p:nvSpPr>
          <p:cNvPr id="4" name="Content Placeholder 3"/>
          <p:cNvSpPr>
            <a:spLocks noGrp="1"/>
          </p:cNvSpPr>
          <p:nvPr>
            <p:ph idx="4294967295"/>
          </p:nvPr>
        </p:nvSpPr>
        <p:spPr>
          <a:xfrm>
            <a:off x="566058" y="1524454"/>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Amazon EBS</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S3 </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Glacier</a:t>
            </a:r>
          </a:p>
          <a:p>
            <a:pPr lvl="1"/>
            <a:r>
              <a:rPr lang="en-US" sz="1600" dirty="0">
                <a:latin typeface="Verdana" panose="020B0604030504040204" pitchFamily="34" charset="0"/>
                <a:ea typeface="Verdana" panose="020B0604030504040204" pitchFamily="34" charset="0"/>
                <a:cs typeface="Verdana" panose="020B0604030504040204" pitchFamily="34" charset="0"/>
              </a:rPr>
              <a:t>AWS Storage gateway</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41779"/>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522514" y="1582511"/>
            <a:ext cx="6888163" cy="4643438"/>
          </a:xfrm>
        </p:spPr>
        <p:txBody>
          <a:bodyPr/>
          <a:lstStyle/>
          <a:p>
            <a:r>
              <a:rPr lang="en-US" sz="1600" dirty="0">
                <a:latin typeface="Verdana" panose="020B0604030504040204" pitchFamily="34" charset="0"/>
                <a:ea typeface="Verdana" panose="020B0604030504040204" pitchFamily="34" charset="0"/>
                <a:cs typeface="Verdana" panose="020B0604030504040204" pitchFamily="34" charset="0"/>
              </a:rPr>
              <a:t>Question 1:   ___________ is a hybrid storage service which enables the on-premises applications to seamlessly use AWS cloud storage .</a:t>
            </a:r>
          </a:p>
          <a:p>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Question 2 : The container for objects stored in Amazon S3 is called an ____________ .</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27264"/>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595086" y="1524454"/>
            <a:ext cx="6888163" cy="4643438"/>
          </a:xfrm>
        </p:spPr>
        <p:txBody>
          <a:bodyPr/>
          <a:lstStyle/>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3: _________ AWS storage basically stores the for </a:t>
            </a: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infrequently accessed data and lower cost than Amazon S3 .</a:t>
            </a:r>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r>
              <a:rPr lang="en-US" sz="18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4: Which  is the AWS Block storage ?</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1 : Amazon EBS</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2 : Amazon S3</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3 : Amazon  Glacier</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4 : Amazon Cloudfront</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53143" y="263525"/>
            <a:ext cx="8229600" cy="804863"/>
          </a:xfrm>
        </p:spPr>
        <p:txBody>
          <a:bodyPr vert="horz" lIns="84406" tIns="42203" rIns="84406" bIns="42203" rtlCol="0" anchor="ctr">
            <a:noAutofit/>
          </a:bodyPr>
          <a:lstStyle/>
          <a:p>
            <a:r>
              <a:rPr lang="en-US" sz="2000" dirty="0"/>
              <a:t>4.1: Amazon EBS</a:t>
            </a:r>
            <a:br>
              <a:rPr lang="en-US" sz="2000" dirty="0"/>
            </a:br>
            <a:r>
              <a:rPr lang="en-US" altLang="en-US" sz="2000" b="1" dirty="0"/>
              <a:t>Amazon Storage Services</a:t>
            </a:r>
          </a:p>
        </p:txBody>
      </p:sp>
      <p:sp>
        <p:nvSpPr>
          <p:cNvPr id="45059" name="Content Placeholder 2"/>
          <p:cNvSpPr>
            <a:spLocks noGrp="1"/>
          </p:cNvSpPr>
          <p:nvPr>
            <p:ph idx="4294967295"/>
          </p:nvPr>
        </p:nvSpPr>
        <p:spPr>
          <a:xfrm>
            <a:off x="986971" y="1439985"/>
            <a:ext cx="7597775" cy="4178300"/>
          </a:xfrm>
        </p:spPr>
        <p:txBody>
          <a:bodyPr/>
          <a:lstStyle/>
          <a:p>
            <a:r>
              <a:rPr lang="en-US" dirty="0"/>
              <a:t>Cloud storage is a very crucial section of Cloud computing.</a:t>
            </a:r>
          </a:p>
          <a:p>
            <a:pPr marL="0" indent="0">
              <a:buNone/>
            </a:pPr>
            <a:endParaRPr lang="en-US" dirty="0"/>
          </a:p>
          <a:p>
            <a:r>
              <a:rPr lang="en-US" dirty="0"/>
              <a:t>Big data analytics, data warehouses, Internet of Things, databases, and backup and archive applications all rely on some form of data storage architecture.</a:t>
            </a:r>
          </a:p>
          <a:p>
            <a:pPr marL="0" indent="0">
              <a:buNone/>
            </a:pPr>
            <a:endParaRPr altLang="en-US" dirty="0"/>
          </a:p>
          <a:p>
            <a:r>
              <a:rPr lang="en-US" dirty="0"/>
              <a:t>As compare to traditional on-premises storage systems ,Cloud storage is  more reliable, scalable, and secure.</a:t>
            </a:r>
            <a:r>
              <a:rPr lang="en-US" altLang="en-US" dirty="0"/>
              <a:t>	</a:t>
            </a:r>
          </a:p>
          <a:p>
            <a:pPr marL="0" indent="0">
              <a:buNone/>
            </a:pPr>
            <a:endParaRPr lang="en-US" altLang="en-US" sz="1846"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95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479181" y="307068"/>
            <a:ext cx="8229600" cy="804863"/>
          </a:xfrm>
        </p:spPr>
        <p:txBody>
          <a:bodyPr vert="horz" lIns="84406" tIns="42203" rIns="84406" bIns="42203" rtlCol="0" anchor="ctr">
            <a:noAutofit/>
          </a:bodyPr>
          <a:lstStyle/>
          <a:p>
            <a:r>
              <a:rPr lang="en-US" sz="2000" dirty="0"/>
              <a:t>4.1: Amazon EBS</a:t>
            </a:r>
            <a:br>
              <a:rPr lang="en-US" sz="2000" dirty="0"/>
            </a:br>
            <a:r>
              <a:rPr lang="en-US" altLang="en-US" sz="2000" b="1" dirty="0"/>
              <a:t>AWS Storage</a:t>
            </a:r>
          </a:p>
        </p:txBody>
      </p:sp>
      <p:pic>
        <p:nvPicPr>
          <p:cNvPr id="348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age result for aws storage"/>
          <p:cNvPicPr/>
          <p:nvPr/>
        </p:nvPicPr>
        <p:blipFill>
          <a:blip r:embed="rId4">
            <a:extLst>
              <a:ext uri="{28A0092B-C50C-407E-A947-70E740481C1C}">
                <a14:useLocalDpi xmlns:a14="http://schemas.microsoft.com/office/drawing/2010/main" val="0"/>
              </a:ext>
            </a:extLst>
          </a:blip>
          <a:srcRect/>
          <a:stretch>
            <a:fillRect/>
          </a:stretch>
        </p:blipFill>
        <p:spPr bwMode="auto">
          <a:xfrm>
            <a:off x="1068636" y="1509311"/>
            <a:ext cx="6874525" cy="3877937"/>
          </a:xfrm>
          <a:prstGeom prst="rect">
            <a:avLst/>
          </a:prstGeom>
          <a:noFill/>
          <a:ln>
            <a:noFill/>
          </a:ln>
        </p:spPr>
      </p:pic>
    </p:spTree>
    <p:extLst>
      <p:ext uri="{BB962C8B-B14F-4D97-AF65-F5344CB8AC3E}">
        <p14:creationId xmlns:p14="http://schemas.microsoft.com/office/powerpoint/2010/main" val="1007173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18643" y="263525"/>
            <a:ext cx="8229600" cy="804863"/>
          </a:xfrm>
        </p:spPr>
        <p:txBody>
          <a:bodyPr vert="horz" lIns="84406" tIns="42203" rIns="84406" bIns="42203" rtlCol="0" anchor="ctr">
            <a:noAutofit/>
          </a:bodyPr>
          <a:lstStyle/>
          <a:p>
            <a:r>
              <a:rPr lang="en-US" sz="2000" dirty="0"/>
              <a:t>4.1: Amazon EBS</a:t>
            </a:r>
            <a:br>
              <a:rPr lang="en-US" sz="2000" dirty="0"/>
            </a:br>
            <a:r>
              <a:rPr lang="en-US" altLang="en-US" sz="2000" b="1" dirty="0"/>
              <a:t>Amazon Storage Services</a:t>
            </a:r>
          </a:p>
        </p:txBody>
      </p:sp>
      <p:sp>
        <p:nvSpPr>
          <p:cNvPr id="45059" name="Content Placeholder 2"/>
          <p:cNvSpPr>
            <a:spLocks noGrp="1"/>
          </p:cNvSpPr>
          <p:nvPr>
            <p:ph idx="4294967295"/>
          </p:nvPr>
        </p:nvSpPr>
        <p:spPr>
          <a:xfrm>
            <a:off x="479181" y="1312863"/>
            <a:ext cx="7597775" cy="4178300"/>
          </a:xfrm>
        </p:spPr>
        <p:txBody>
          <a:bodyPr/>
          <a:lstStyle/>
          <a:p>
            <a:r>
              <a:rPr lang="en-US" dirty="0"/>
              <a:t>AWS offers a complete range of cloud storage services to support both application and archival compliance requirements </a:t>
            </a:r>
            <a:r>
              <a:rPr lang="en-US" sz="1846" dirty="0"/>
              <a:t>.</a:t>
            </a:r>
          </a:p>
          <a:p>
            <a:pPr marL="0" indent="0">
              <a:buNone/>
            </a:pPr>
            <a:endParaRPr lang="en-US" sz="1846" dirty="0"/>
          </a:p>
          <a:p>
            <a:r>
              <a:rPr lang="en-US" sz="1846" dirty="0" smtClean="0"/>
              <a:t>.</a:t>
            </a:r>
            <a:endParaRPr lang="en-US" altLang="en-US" sz="1846"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storage"/>
          <p:cNvPicPr/>
          <p:nvPr/>
        </p:nvPicPr>
        <p:blipFill>
          <a:blip r:embed="rId4">
            <a:extLst>
              <a:ext uri="{28A0092B-C50C-407E-A947-70E740481C1C}">
                <a14:useLocalDpi xmlns:a14="http://schemas.microsoft.com/office/drawing/2010/main" val="0"/>
              </a:ext>
            </a:extLst>
          </a:blip>
          <a:srcRect/>
          <a:stretch>
            <a:fillRect/>
          </a:stretch>
        </p:blipFill>
        <p:spPr bwMode="auto">
          <a:xfrm>
            <a:off x="1057618" y="2335258"/>
            <a:ext cx="8086382" cy="3283027"/>
          </a:xfrm>
          <a:prstGeom prst="rect">
            <a:avLst/>
          </a:prstGeom>
          <a:noFill/>
          <a:ln>
            <a:noFill/>
          </a:ln>
        </p:spPr>
      </p:pic>
    </p:spTree>
    <p:extLst>
      <p:ext uri="{BB962C8B-B14F-4D97-AF65-F5344CB8AC3E}">
        <p14:creationId xmlns:p14="http://schemas.microsoft.com/office/powerpoint/2010/main" val="7416642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78039"/>
            <a:ext cx="8229600" cy="804863"/>
          </a:xfrm>
        </p:spPr>
        <p:txBody>
          <a:bodyPr vert="horz" lIns="84406" tIns="42203" rIns="84406" bIns="42203" rtlCol="0" anchor="ctr">
            <a:noAutofit/>
          </a:bodyPr>
          <a:lstStyle/>
          <a:p>
            <a:r>
              <a:rPr lang="en-US" sz="2000" dirty="0"/>
              <a:t>4.1: Amazon EBS</a:t>
            </a:r>
            <a:br>
              <a:rPr lang="en-US" sz="2000" dirty="0"/>
            </a:br>
            <a:r>
              <a:rPr lang="en-US" altLang="en-US" sz="2000" b="1" dirty="0"/>
              <a:t>Amazon EBS(</a:t>
            </a:r>
            <a:r>
              <a:rPr lang="en-US" altLang="en-US" sz="2000" dirty="0"/>
              <a:t>Elastic Block Storage</a:t>
            </a:r>
            <a:r>
              <a:rPr lang="en-US" sz="2000" dirty="0"/>
              <a:t>)</a:t>
            </a:r>
            <a:endParaRPr lang="en-US" altLang="en-US" sz="2000" b="1" dirty="0"/>
          </a:p>
        </p:txBody>
      </p:sp>
      <p:sp>
        <p:nvSpPr>
          <p:cNvPr id="45059" name="Content Placeholder 2"/>
          <p:cNvSpPr>
            <a:spLocks noGrp="1"/>
          </p:cNvSpPr>
          <p:nvPr>
            <p:ph idx="4294967295"/>
          </p:nvPr>
        </p:nvSpPr>
        <p:spPr>
          <a:xfrm>
            <a:off x="479181" y="1439985"/>
            <a:ext cx="7597775" cy="4178300"/>
          </a:xfrm>
        </p:spPr>
        <p:txBody>
          <a:bodyPr>
            <a:normAutofit/>
          </a:bodyPr>
          <a:lstStyle/>
          <a:p>
            <a:r>
              <a:rPr lang="en-US" dirty="0"/>
              <a:t>It provides persistent block storage volumes for use with Amazon EC2 instances in the AWS and it is private to the instances</a:t>
            </a:r>
            <a:r>
              <a:rPr lang="en-US" dirty="0" smtClean="0"/>
              <a:t>.</a:t>
            </a:r>
            <a:endParaRPr lang="en-US"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Image result for aws EBS"/>
          <p:cNvPicPr/>
          <p:nvPr/>
        </p:nvPicPr>
        <p:blipFill>
          <a:blip r:embed="rId4">
            <a:extLst>
              <a:ext uri="{28A0092B-C50C-407E-A947-70E740481C1C}">
                <a14:useLocalDpi xmlns:a14="http://schemas.microsoft.com/office/drawing/2010/main" val="0"/>
              </a:ext>
            </a:extLst>
          </a:blip>
          <a:srcRect/>
          <a:stretch>
            <a:fillRect/>
          </a:stretch>
        </p:blipFill>
        <p:spPr bwMode="auto">
          <a:xfrm>
            <a:off x="2412694" y="2335576"/>
            <a:ext cx="5957583" cy="3613532"/>
          </a:xfrm>
          <a:prstGeom prst="rect">
            <a:avLst/>
          </a:prstGeom>
          <a:noFill/>
          <a:ln>
            <a:noFill/>
          </a:ln>
        </p:spPr>
      </p:pic>
    </p:spTree>
    <p:extLst>
      <p:ext uri="{BB962C8B-B14F-4D97-AF65-F5344CB8AC3E}">
        <p14:creationId xmlns:p14="http://schemas.microsoft.com/office/powerpoint/2010/main" val="2431133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sz="1800" dirty="0"/>
              <a:t>4.1: Amazon EBS</a:t>
            </a:r>
            <a:br>
              <a:rPr lang="en-US" sz="1800" dirty="0"/>
            </a:br>
            <a:r>
              <a:rPr lang="en-US" altLang="en-US" sz="1800" b="1" dirty="0"/>
              <a:t>Amazon EBS - Features</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EBS"/>
          <p:cNvPicPr/>
          <p:nvPr/>
        </p:nvPicPr>
        <p:blipFill>
          <a:blip r:embed="rId4">
            <a:extLst>
              <a:ext uri="{28A0092B-C50C-407E-A947-70E740481C1C}">
                <a14:useLocalDpi xmlns:a14="http://schemas.microsoft.com/office/drawing/2010/main" val="0"/>
              </a:ext>
            </a:extLst>
          </a:blip>
          <a:srcRect/>
          <a:stretch>
            <a:fillRect/>
          </a:stretch>
        </p:blipFill>
        <p:spPr bwMode="auto">
          <a:xfrm>
            <a:off x="7920920" y="5056425"/>
            <a:ext cx="1168344" cy="1123720"/>
          </a:xfrm>
          <a:prstGeom prst="rect">
            <a:avLst/>
          </a:prstGeom>
          <a:noFill/>
          <a:ln>
            <a:noFill/>
          </a:ln>
        </p:spPr>
      </p:pic>
      <p:pic>
        <p:nvPicPr>
          <p:cNvPr id="7" name="Picture 6" descr="Image result for aws EBS"/>
          <p:cNvPicPr/>
          <p:nvPr/>
        </p:nvPicPr>
        <p:blipFill>
          <a:blip r:embed="rId5">
            <a:extLst>
              <a:ext uri="{28A0092B-C50C-407E-A947-70E740481C1C}">
                <a14:useLocalDpi xmlns:a14="http://schemas.microsoft.com/office/drawing/2010/main" val="0"/>
              </a:ext>
            </a:extLst>
          </a:blip>
          <a:srcRect/>
          <a:stretch>
            <a:fillRect/>
          </a:stretch>
        </p:blipFill>
        <p:spPr bwMode="auto">
          <a:xfrm>
            <a:off x="1024569" y="1464604"/>
            <a:ext cx="7072829" cy="3790442"/>
          </a:xfrm>
          <a:prstGeom prst="rect">
            <a:avLst/>
          </a:prstGeom>
          <a:noFill/>
          <a:ln>
            <a:noFill/>
          </a:ln>
        </p:spPr>
      </p:pic>
    </p:spTree>
    <p:extLst>
      <p:ext uri="{BB962C8B-B14F-4D97-AF65-F5344CB8AC3E}">
        <p14:creationId xmlns:p14="http://schemas.microsoft.com/office/powerpoint/2010/main" val="879402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49010"/>
            <a:ext cx="8229600" cy="804863"/>
          </a:xfrm>
        </p:spPr>
        <p:txBody>
          <a:bodyPr vert="horz" lIns="84406" tIns="42203" rIns="84406" bIns="42203" rtlCol="0" anchor="ctr">
            <a:noAutofit/>
          </a:bodyPr>
          <a:lstStyle/>
          <a:p>
            <a:r>
              <a:rPr lang="en-US" sz="2000" dirty="0"/>
              <a:t>4.1: Amazon EBS</a:t>
            </a:r>
            <a:br>
              <a:rPr lang="en-US" sz="2000" dirty="0"/>
            </a:br>
            <a:r>
              <a:rPr lang="en-US" altLang="en-US" sz="2000" b="1" dirty="0"/>
              <a:t>Amazon EBS - Features</a:t>
            </a:r>
          </a:p>
        </p:txBody>
      </p:sp>
      <p:sp>
        <p:nvSpPr>
          <p:cNvPr id="45059" name="Content Placeholder 2"/>
          <p:cNvSpPr>
            <a:spLocks noGrp="1"/>
          </p:cNvSpPr>
          <p:nvPr>
            <p:ph idx="4294967295"/>
          </p:nvPr>
        </p:nvSpPr>
        <p:spPr>
          <a:xfrm>
            <a:off x="479181" y="1327378"/>
            <a:ext cx="7597775" cy="4178300"/>
          </a:xfrm>
        </p:spPr>
        <p:txBody>
          <a:bodyPr>
            <a:noAutofit/>
          </a:bodyPr>
          <a:lstStyle/>
          <a:p>
            <a:r>
              <a:rPr lang="en-US" sz="1600" dirty="0"/>
              <a:t>It allows to choose between SSD-backed or HDD-backed volumes which can deliver the performance one need for most demanding applications.</a:t>
            </a:r>
          </a:p>
          <a:p>
            <a:endParaRPr lang="en-US" sz="1600" dirty="0"/>
          </a:p>
          <a:p>
            <a:r>
              <a:rPr lang="en-US" sz="1600" dirty="0"/>
              <a:t>Volumes can be snapshotted for point in time and restore</a:t>
            </a:r>
          </a:p>
          <a:p>
            <a:pPr marL="0" indent="0">
              <a:buNone/>
            </a:pPr>
            <a:endParaRPr lang="en-US" sz="1600" dirty="0"/>
          </a:p>
          <a:p>
            <a:r>
              <a:rPr lang="en-US" sz="1600" dirty="0"/>
              <a:t> At no additional charge , Amazon EBS volume data is replicated across multiple servers in an Availability Zone to prevent the loss of data from the failure of any single component. This makes EBS volumes 20 times more reliable than typical commodity disk drives.</a:t>
            </a:r>
          </a:p>
          <a:p>
            <a:pPr marL="0" indent="0">
              <a:buNone/>
            </a:pPr>
            <a:endParaRPr lang="en-US" sz="1600" dirty="0"/>
          </a:p>
          <a:p>
            <a:r>
              <a:rPr lang="en-US" sz="1600" dirty="0"/>
              <a:t>Access to Amazon EBS volumes is integrated with AWS Identity and Access Management (IAM). IAM enables access control to your Amazon EBS volumes.</a:t>
            </a:r>
          </a:p>
          <a:p>
            <a:r>
              <a:rPr lang="en-US" sz="1600" dirty="0"/>
              <a:t>EBS is private to one’s EC2 instance</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836000"/>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Image result for AWS EBS"/>
          <p:cNvPicPr/>
          <p:nvPr/>
        </p:nvPicPr>
        <p:blipFill>
          <a:blip r:embed="rId4">
            <a:extLst>
              <a:ext uri="{28A0092B-C50C-407E-A947-70E740481C1C}">
                <a14:useLocalDpi xmlns:a14="http://schemas.microsoft.com/office/drawing/2010/main" val="0"/>
              </a:ext>
            </a:extLst>
          </a:blip>
          <a:srcRect/>
          <a:stretch>
            <a:fillRect/>
          </a:stretch>
        </p:blipFill>
        <p:spPr bwMode="auto">
          <a:xfrm>
            <a:off x="6998733" y="5186279"/>
            <a:ext cx="1468342" cy="1299442"/>
          </a:xfrm>
          <a:prstGeom prst="rect">
            <a:avLst/>
          </a:prstGeom>
          <a:noFill/>
          <a:ln>
            <a:noFill/>
          </a:ln>
        </p:spPr>
      </p:pic>
    </p:spTree>
    <p:extLst>
      <p:ext uri="{BB962C8B-B14F-4D97-AF65-F5344CB8AC3E}">
        <p14:creationId xmlns:p14="http://schemas.microsoft.com/office/powerpoint/2010/main" val="804637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12177" y="292554"/>
            <a:ext cx="8229600" cy="804863"/>
          </a:xfrm>
        </p:spPr>
        <p:txBody>
          <a:bodyPr vert="horz" lIns="84406" tIns="42203" rIns="84406" bIns="42203" rtlCol="0" anchor="ctr">
            <a:noAutofit/>
          </a:bodyPr>
          <a:lstStyle/>
          <a:p>
            <a:r>
              <a:rPr lang="en-US" sz="2000" dirty="0"/>
              <a:t>4.1: Amazon EBS</a:t>
            </a:r>
            <a:br>
              <a:rPr lang="en-US" sz="2000" dirty="0"/>
            </a:br>
            <a:r>
              <a:rPr lang="en-US" altLang="en-US" sz="2000" b="1" dirty="0"/>
              <a:t>Amazon EBS Snapshots</a:t>
            </a:r>
          </a:p>
        </p:txBody>
      </p:sp>
      <p:sp>
        <p:nvSpPr>
          <p:cNvPr id="45059" name="Content Placeholder 2"/>
          <p:cNvSpPr>
            <a:spLocks noGrp="1"/>
          </p:cNvSpPr>
          <p:nvPr>
            <p:ph idx="4294967295"/>
          </p:nvPr>
        </p:nvSpPr>
        <p:spPr>
          <a:xfrm>
            <a:off x="728089" y="1312863"/>
            <a:ext cx="7597775" cy="4178300"/>
          </a:xfrm>
        </p:spPr>
        <p:txBody>
          <a:bodyPr>
            <a:normAutofit/>
          </a:bodyPr>
          <a:lstStyle/>
          <a:p>
            <a:r>
              <a:rPr lang="en-US" sz="1600" dirty="0"/>
              <a:t>Amazon EBS provides the ability to save point-in-time snapshots of your volumes to Amazon S3.</a:t>
            </a:r>
          </a:p>
          <a:p>
            <a:endParaRPr lang="en-US" sz="1600" dirty="0"/>
          </a:p>
          <a:p>
            <a:r>
              <a:rPr lang="en-US" sz="1600" dirty="0">
                <a:solidFill>
                  <a:schemeClr val="tx1"/>
                </a:solidFill>
                <a:cs typeface="Arial" pitchFamily="34" charset="0"/>
              </a:rPr>
              <a:t>Amazon EBS Snapshots are stored incrementally.</a:t>
            </a:r>
            <a:endParaRPr lang="en-US" sz="1600" dirty="0"/>
          </a:p>
          <a:p>
            <a:r>
              <a:rPr lang="en-US" sz="1600" dirty="0"/>
              <a:t> When one delete a snapshot, he/she removes only the data not needed by any other snapshot. </a:t>
            </a:r>
          </a:p>
          <a:p>
            <a:r>
              <a:rPr lang="en-US" sz="1600" dirty="0"/>
              <a:t>Snapshots can be used to instantiate multiple new volumes, expand the size of a volume, or move volumes across Availability Zones. </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ws EBS"/>
          <p:cNvPicPr/>
          <p:nvPr/>
        </p:nvPicPr>
        <p:blipFill>
          <a:blip r:embed="rId4">
            <a:extLst>
              <a:ext uri="{28A0092B-C50C-407E-A947-70E740481C1C}">
                <a14:useLocalDpi xmlns:a14="http://schemas.microsoft.com/office/drawing/2010/main" val="0"/>
              </a:ext>
            </a:extLst>
          </a:blip>
          <a:srcRect/>
          <a:stretch>
            <a:fillRect/>
          </a:stretch>
        </p:blipFill>
        <p:spPr bwMode="auto">
          <a:xfrm>
            <a:off x="2152020" y="4240335"/>
            <a:ext cx="4749915" cy="1377950"/>
          </a:xfrm>
          <a:prstGeom prst="rect">
            <a:avLst/>
          </a:prstGeom>
          <a:noFill/>
          <a:ln>
            <a:noFill/>
          </a:ln>
        </p:spPr>
      </p:pic>
      <p:pic>
        <p:nvPicPr>
          <p:cNvPr id="8" name="Picture 7" descr="Image result for AWS EBS"/>
          <p:cNvPicPr/>
          <p:nvPr/>
        </p:nvPicPr>
        <p:blipFill>
          <a:blip r:embed="rId5">
            <a:extLst>
              <a:ext uri="{28A0092B-C50C-407E-A947-70E740481C1C}">
                <a14:useLocalDpi xmlns:a14="http://schemas.microsoft.com/office/drawing/2010/main" val="0"/>
              </a:ext>
            </a:extLst>
          </a:blip>
          <a:srcRect/>
          <a:stretch>
            <a:fillRect/>
          </a:stretch>
        </p:blipFill>
        <p:spPr bwMode="auto">
          <a:xfrm>
            <a:off x="7201933" y="4649666"/>
            <a:ext cx="1468342" cy="1299442"/>
          </a:xfrm>
          <a:prstGeom prst="rect">
            <a:avLst/>
          </a:prstGeom>
          <a:noFill/>
          <a:ln>
            <a:noFill/>
          </a:ln>
        </p:spPr>
      </p:pic>
    </p:spTree>
    <p:extLst>
      <p:ext uri="{BB962C8B-B14F-4D97-AF65-F5344CB8AC3E}">
        <p14:creationId xmlns:p14="http://schemas.microsoft.com/office/powerpoint/2010/main" val="32020420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6D166D-06B8-49AF-BE19-74B0996CCEA0}"/>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19980</TotalTime>
  <Words>1618</Words>
  <Application>Microsoft Office PowerPoint</Application>
  <PresentationFormat>On-screen Show (4:3)</PresentationFormat>
  <Paragraphs>232</Paragraphs>
  <Slides>25</Slides>
  <Notes>25</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25</vt:i4>
      </vt:variant>
    </vt:vector>
  </HeadingPairs>
  <TitlesOfParts>
    <vt:vector size="39" baseType="lpstr">
      <vt:lpstr>Arial</vt:lpstr>
      <vt:lpstr>Candara</vt:lpstr>
      <vt:lpstr>ＭＳ Ｐゴシック</vt:lpstr>
      <vt:lpstr>Verdana</vt:lpstr>
      <vt:lpstr>Helvetica Light</vt:lpstr>
      <vt:lpstr>Calibri</vt:lpstr>
      <vt:lpstr>Georgia</vt:lpstr>
      <vt:lpstr>Wingdings</vt:lpstr>
      <vt:lpstr>2_Corporate Presentation Template (4x3 - Normal)</vt:lpstr>
      <vt:lpstr>Capgemini 2017_Cover slides</vt:lpstr>
      <vt:lpstr>Section slides</vt:lpstr>
      <vt:lpstr>Content Layouts</vt:lpstr>
      <vt:lpstr>Content and Image Layouts</vt:lpstr>
      <vt:lpstr>think-cell Slide</vt:lpstr>
      <vt:lpstr>AWS Storage Services  </vt:lpstr>
      <vt:lpstr>Lesson Objectives</vt:lpstr>
      <vt:lpstr>4.1: Amazon EBS Amazon Storage Services</vt:lpstr>
      <vt:lpstr>4.1: Amazon EBS AWS Storage</vt:lpstr>
      <vt:lpstr>4.1: Amazon EBS Amazon Storage Services</vt:lpstr>
      <vt:lpstr>4.1: Amazon EBS Amazon EBS(Elastic Block Storage)</vt:lpstr>
      <vt:lpstr>4.1: Amazon EBS Amazon EBS - Features</vt:lpstr>
      <vt:lpstr>4.1: Amazon EBS Amazon EBS - Features</vt:lpstr>
      <vt:lpstr>4.1: Amazon EBS Amazon EBS Snapshots</vt:lpstr>
      <vt:lpstr>4.1: Amazon EBS Amazon EBS</vt:lpstr>
      <vt:lpstr>4.1: Amazon EBS Demo</vt:lpstr>
      <vt:lpstr>4.2: Amazon S3 Amazon S3(Simple Storage Service)</vt:lpstr>
      <vt:lpstr>4.2: Amazon S3 Amazon S3(Simple Storage Service)</vt:lpstr>
      <vt:lpstr>4.2: Amazon S3 Amazon S3(Simple Storage Service)</vt:lpstr>
      <vt:lpstr>4.2: Amazon S3 Demo</vt:lpstr>
      <vt:lpstr>4.3: Amazon Glacier Amazon Glacier</vt:lpstr>
      <vt:lpstr>4.3: Amazon Glacier Amazon Glacier</vt:lpstr>
      <vt:lpstr>4.3: Amazon Glacier Amazon Glacier</vt:lpstr>
      <vt:lpstr> 4.4: Amazon Storage gateway AWS Storage gateway  </vt:lpstr>
      <vt:lpstr> 4.4: Amazon Storage gateway AWS Storage gateway </vt:lpstr>
      <vt:lpstr> 4.4: Amazon Storage gateway AWS File Storage gateway </vt:lpstr>
      <vt:lpstr> 4.4: Amazon Storage gateway AWS Volume Storage gateway </vt:lpstr>
      <vt:lpstr>Summary</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Storage Service</dc:title>
  <dc:creator>iGATE</dc:creator>
  <cp:lastModifiedBy>shankar</cp:lastModifiedBy>
  <cp:revision>454</cp:revision>
  <dcterms:created xsi:type="dcterms:W3CDTF">2012-05-18T02:59:15Z</dcterms:created>
  <dcterms:modified xsi:type="dcterms:W3CDTF">2018-06-14T06:14:01Z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